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3"/>
  </p:handoutMasterIdLst>
  <p:sldIdLst>
    <p:sldId id="257" r:id="rId3"/>
    <p:sldId id="400" r:id="rId5"/>
    <p:sldId id="401" r:id="rId6"/>
    <p:sldId id="286" r:id="rId7"/>
    <p:sldId id="326" r:id="rId8"/>
    <p:sldId id="287" r:id="rId9"/>
    <p:sldId id="288" r:id="rId10"/>
    <p:sldId id="289" r:id="rId11"/>
    <p:sldId id="290" r:id="rId12"/>
    <p:sldId id="291" r:id="rId13"/>
    <p:sldId id="359" r:id="rId14"/>
    <p:sldId id="327" r:id="rId15"/>
    <p:sldId id="360" r:id="rId16"/>
    <p:sldId id="364" r:id="rId17"/>
    <p:sldId id="363" r:id="rId18"/>
    <p:sldId id="365" r:id="rId19"/>
    <p:sldId id="376" r:id="rId20"/>
    <p:sldId id="377" r:id="rId21"/>
    <p:sldId id="378" r:id="rId22"/>
    <p:sldId id="379"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Lst>
  <p:sldSz cx="12192000" cy="6858000"/>
  <p:notesSz cx="6858000" cy="9144000"/>
  <p:custDataLst>
    <p:tags r:id="rId47"/>
  </p:custDataLst>
  <p:defaultTextStyle>
    <a:defPPr>
      <a:defRPr lang="zh-CN"/>
    </a:defPPr>
    <a:lvl1pPr algn="l" rtl="0" fontAlgn="base">
      <a:spcBef>
        <a:spcPct val="0"/>
      </a:spcBef>
      <a:spcAft>
        <a:spcPct val="0"/>
      </a:spcAft>
      <a:defRPr sz="2400" b="1" kern="1200">
        <a:solidFill>
          <a:srgbClr val="1000E4"/>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400" b="1" kern="1200">
        <a:solidFill>
          <a:srgbClr val="1000E4"/>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400" b="1" kern="1200">
        <a:solidFill>
          <a:srgbClr val="1000E4"/>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400" b="1" kern="1200">
        <a:solidFill>
          <a:srgbClr val="1000E4"/>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400" b="1" kern="1200">
        <a:solidFill>
          <a:srgbClr val="1000E4"/>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1000E4"/>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1000E4"/>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1000E4"/>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1000E4"/>
        </a:solidFill>
        <a:latin typeface="Times New Roman" panose="02020603050405020304"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9903"/>
    <a:srgbClr val="FFFFFF"/>
    <a:srgbClr val="FFFDFB"/>
    <a:srgbClr val="1000E4"/>
    <a:srgbClr val="008000"/>
    <a:srgbClr val="FF00FF"/>
    <a:srgbClr val="DDDDDD"/>
    <a:srgbClr val="01000C"/>
    <a:srgbClr val="03000C"/>
    <a:srgbClr val="0505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8" autoAdjust="0"/>
    <p:restoredTop sz="94682" autoAdjust="0"/>
  </p:normalViewPr>
  <p:slideViewPr>
    <p:cSldViewPr>
      <p:cViewPr varScale="1">
        <p:scale>
          <a:sx n="68" d="100"/>
          <a:sy n="68" d="100"/>
        </p:scale>
        <p:origin x="48" y="294"/>
      </p:cViewPr>
      <p:guideLst>
        <p:guide orient="horz" pos="2205"/>
        <p:guide pos="3840"/>
      </p:guideLst>
    </p:cSldViewPr>
  </p:slideViewPr>
  <p:outlineViewPr>
    <p:cViewPr>
      <p:scale>
        <a:sx n="25" d="100"/>
        <a:sy n="25" d="100"/>
      </p:scale>
      <p:origin x="0" y="0"/>
    </p:cViewPr>
  </p:outlineViewPr>
  <p:notesTextViewPr>
    <p:cViewPr>
      <p:scale>
        <a:sx n="100" d="100"/>
        <a:sy n="100" d="100"/>
      </p:scale>
      <p:origin x="0" y="0"/>
    </p:cViewPr>
  </p:notesTextViewPr>
  <p:notesViewPr>
    <p:cSldViewPr>
      <p:cViewPr varScale="1">
        <p:scale>
          <a:sx n="64" d="100"/>
          <a:sy n="64" d="100"/>
        </p:scale>
        <p:origin x="-3342"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E64309-A9FF-4944-B2DA-DE0CF8614F0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50CFD25-2F3B-425A-AFED-52496A2B204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CB5197-4530-46C7-8E9E-5EB5803220C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D60C1E-490A-4A9E-AB00-9744872A58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D60C1E-490A-4A9E-AB00-9744872A581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1D60C1E-490A-4A9E-AB00-9744872A581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1D60C1E-490A-4A9E-AB00-9744872A581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1D60C1E-490A-4A9E-AB00-9744872A581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D60C1E-490A-4A9E-AB00-9744872A581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分版">
    <p:spTree>
      <p:nvGrpSpPr>
        <p:cNvPr id="1" name=""/>
        <p:cNvGrpSpPr/>
        <p:nvPr/>
      </p:nvGrpSpPr>
      <p:grpSpPr>
        <a:xfrm>
          <a:off x="0" y="0"/>
          <a:ext cx="0" cy="0"/>
          <a:chOff x="0" y="0"/>
          <a:chExt cx="0" cy="0"/>
        </a:xfrm>
      </p:grpSpPr>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
        <p:nvSpPr>
          <p:cNvPr id="2" name="页脚占位符 1"/>
          <p:cNvSpPr>
            <a:spLocks noGrp="1"/>
          </p:cNvSpPr>
          <p:nvPr>
            <p:ph type="ftr" sz="quarter" idx="10"/>
          </p:nvPr>
        </p:nvSpPr>
        <p:spPr>
          <a:xfrm>
            <a:off x="9983755" y="6643000"/>
            <a:ext cx="2208245" cy="214374"/>
          </a:xfrm>
        </p:spPr>
        <p:txBody>
          <a:bodyPr/>
          <a:lstStyle>
            <a:lvl1pPr>
              <a:defRPr sz="1200">
                <a:latin typeface="楷体" panose="02010609060101010101" pitchFamily="49" charset="-122"/>
                <a:ea typeface="楷体" panose="02010609060101010101" pitchFamily="49" charset="-122"/>
              </a:defRPr>
            </a:lvl1pPr>
          </a:lstStyle>
          <a:p>
            <a:fld id="{4B83AD97-272D-44A2-9BBC-3FA65EF94A61}" type="slidenum">
              <a:rPr lang="en-US" altLang="zh-CN" smtClean="0"/>
            </a:fld>
            <a:r>
              <a:rPr lang="en-US" altLang="zh-CN" dirty="0"/>
              <a:t>/39</a:t>
            </a:r>
            <a:endParaRPr lang="en-US" altLang="zh-CN" dirty="0"/>
          </a:p>
          <a:p>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endParaRPr lang="en-US" altLang="zh-CN" dirty="0"/>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en-US" altLang="zh-CN"/>
          </a:p>
        </p:txBody>
      </p:sp>
      <p:sp>
        <p:nvSpPr>
          <p:cNvPr id="4" name="灯片编号占位符 3"/>
          <p:cNvSpPr>
            <a:spLocks noGrp="1"/>
          </p:cNvSpPr>
          <p:nvPr>
            <p:ph type="sldNum" sz="quarter" idx="12"/>
          </p:nvPr>
        </p:nvSpPr>
        <p:spPr>
          <a:xfrm>
            <a:off x="10655829" y="6486005"/>
            <a:ext cx="1536171" cy="365125"/>
          </a:xfrm>
          <a:prstGeom prst="rect">
            <a:avLst/>
          </a:prstGeom>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4B83AD97-272D-44A2-9BBC-3FA65EF94A61}" type="slidenum">
              <a:rPr lang="en-US" altLang="zh-CN" smtClean="0"/>
            </a:fld>
            <a:r>
              <a:rPr lang="en-US" altLang="zh-CN" dirty="0"/>
              <a:t>/39</a:t>
            </a:r>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直接连接符 6"/>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9" name="图片 8" descr="文本&#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
        <p:nvSpPr>
          <p:cNvPr id="10" name="页脚占位符 9"/>
          <p:cNvSpPr>
            <a:spLocks noGrp="1"/>
          </p:cNvSpPr>
          <p:nvPr>
            <p:ph type="ftr" sz="quarter" idx="3"/>
          </p:nvPr>
        </p:nvSpPr>
        <p:spPr>
          <a:xfrm>
            <a:off x="8871843" y="6492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audio" Target="../media/audio1.wav"/><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GI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788653"/>
            <a:ext cx="12192000" cy="4755681"/>
          </a:xfrm>
          <a:prstGeom prst="rect">
            <a:avLst/>
          </a:prstGeom>
          <a:solidFill>
            <a:srgbClr val="F29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descr="文本&#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0440" y="9549680"/>
            <a:ext cx="5143500" cy="5143500"/>
          </a:xfrm>
          <a:prstGeom prst="rect">
            <a:avLst/>
          </a:prstGeom>
        </p:spPr>
      </p:pic>
      <p:cxnSp>
        <p:nvCxnSpPr>
          <p:cNvPr id="11" name="直接连接符 10"/>
          <p:cNvCxnSpPr/>
          <p:nvPr/>
        </p:nvCxnSpPr>
        <p:spPr>
          <a:xfrm>
            <a:off x="14423" y="6756233"/>
            <a:ext cx="12192000" cy="15274"/>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6174518"/>
            <a:ext cx="12223884" cy="27523"/>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589109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00465" y="987508"/>
            <a:ext cx="7488832" cy="1322070"/>
          </a:xfrm>
          <a:prstGeom prst="rect">
            <a:avLst/>
          </a:prstGeom>
          <a:noFill/>
        </p:spPr>
        <p:txBody>
          <a:bodyPr wrap="square" rtlCol="0">
            <a:spAutoFit/>
          </a:bodyPr>
          <a:lstStyle/>
          <a:p>
            <a:r>
              <a:rPr lang="zh-CN" altLang="en-US" sz="8000" dirty="0">
                <a:ln>
                  <a:solidFill>
                    <a:schemeClr val="bg1"/>
                  </a:solidFill>
                </a:ln>
                <a:solidFill>
                  <a:schemeClr val="tx1"/>
                </a:solidFill>
                <a:latin typeface="微软雅黑" panose="020B0503020204020204" pitchFamily="34" charset="-122"/>
                <a:ea typeface="微软雅黑" panose="020B0503020204020204" pitchFamily="34" charset="-122"/>
              </a:rPr>
              <a:t>数据结构教程</a:t>
            </a:r>
            <a:endParaRPr lang="zh-CN" altLang="en-US" sz="80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pic>
        <p:nvPicPr>
          <p:cNvPr id="17" name="图片 16" descr="图片包含 游戏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04" y="-11739"/>
            <a:ext cx="1061720" cy="3150118"/>
          </a:xfrm>
          <a:prstGeom prst="rect">
            <a:avLst/>
          </a:prstGeom>
        </p:spPr>
      </p:pic>
      <p:sp>
        <p:nvSpPr>
          <p:cNvPr id="19" name="文本框 18"/>
          <p:cNvSpPr txBox="1"/>
          <p:nvPr/>
        </p:nvSpPr>
        <p:spPr>
          <a:xfrm>
            <a:off x="5817668" y="2235004"/>
            <a:ext cx="3379829" cy="829945"/>
          </a:xfrm>
          <a:prstGeom prst="rect">
            <a:avLst/>
          </a:prstGeom>
          <a:noFill/>
        </p:spPr>
        <p:txBody>
          <a:bodyPr wrap="square" rtlCol="0">
            <a:spAutoFit/>
          </a:bodyPr>
          <a:lstStyle/>
          <a:p>
            <a:r>
              <a:rPr lang="zh-CN" altLang="en-US" dirty="0">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dirty="0">
                <a:ln>
                  <a:solidFill>
                    <a:schemeClr val="bg1"/>
                  </a:solidFill>
                </a:ln>
                <a:solidFill>
                  <a:schemeClr val="tx1"/>
                </a:solidFill>
                <a:latin typeface="微软雅黑" panose="020B0503020204020204" pitchFamily="34" charset="-122"/>
                <a:ea typeface="微软雅黑" panose="020B0503020204020204" pitchFamily="34" charset="-122"/>
              </a:rPr>
              <a:t>6</a:t>
            </a:r>
            <a:r>
              <a:rPr lang="zh-CN" altLang="en-US" dirty="0">
                <a:ln>
                  <a:solidFill>
                    <a:schemeClr val="bg1"/>
                  </a:solidFill>
                </a:ln>
                <a:solidFill>
                  <a:schemeClr val="tx1"/>
                </a:solidFill>
                <a:latin typeface="微软雅黑" panose="020B0503020204020204" pitchFamily="34" charset="-122"/>
                <a:ea typeface="微软雅黑" panose="020B0503020204020204" pitchFamily="34" charset="-122"/>
              </a:rPr>
              <a:t>版</a:t>
            </a:r>
            <a:r>
              <a:rPr lang="en-US" altLang="zh-CN" dirty="0">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dirty="0">
                <a:ln>
                  <a:solidFill>
                    <a:schemeClr val="bg1"/>
                  </a:solidFill>
                </a:ln>
                <a:solidFill>
                  <a:schemeClr val="tx1"/>
                </a:solidFill>
                <a:latin typeface="微软雅黑" panose="020B0503020204020204" pitchFamily="34" charset="-122"/>
                <a:ea typeface="微软雅黑" panose="020B0503020204020204" pitchFamily="34" charset="-122"/>
              </a:rPr>
              <a:t>微课视频</a:t>
            </a:r>
            <a:r>
              <a:rPr lang="en-US" altLang="zh-CN" dirty="0">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dirty="0">
                <a:ln>
                  <a:solidFill>
                    <a:schemeClr val="bg1"/>
                  </a:solidFill>
                </a:ln>
                <a:solidFill>
                  <a:schemeClr val="tx1"/>
                </a:solidFill>
                <a:latin typeface="微软雅黑" panose="020B0503020204020204" pitchFamily="34" charset="-122"/>
                <a:ea typeface="微软雅黑" panose="020B0503020204020204" pitchFamily="34" charset="-122"/>
              </a:rPr>
              <a:t>题库版</a:t>
            </a:r>
            <a:endParaRPr lang="zh-CN" altLang="en-US"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873051" y="2765105"/>
            <a:ext cx="1241779" cy="553085"/>
          </a:xfrm>
          <a:prstGeom prst="rect">
            <a:avLst/>
          </a:prstGeom>
          <a:noFill/>
        </p:spPr>
        <p:txBody>
          <a:bodyPr wrap="square" rtlCol="0">
            <a:spAutoFit/>
          </a:bodyPr>
          <a:lstStyle/>
          <a:p>
            <a:r>
              <a:rPr lang="zh-CN" altLang="en-US" sz="1500" dirty="0">
                <a:solidFill>
                  <a:schemeClr val="tx1"/>
                </a:solidFill>
                <a:latin typeface="微软雅黑" panose="020B0503020204020204" pitchFamily="34" charset="-122"/>
                <a:ea typeface="微软雅黑" panose="020B0503020204020204" pitchFamily="34" charset="-122"/>
              </a:rPr>
              <a:t>李春葆  主编</a:t>
            </a:r>
            <a:endParaRPr lang="zh-CN" altLang="en-US" sz="1500" dirty="0">
              <a:solidFill>
                <a:schemeClr val="tx1"/>
              </a:solidFill>
              <a:latin typeface="微软雅黑" panose="020B0503020204020204" pitchFamily="34" charset="-122"/>
              <a:ea typeface="微软雅黑" panose="020B0503020204020204" pitchFamily="34" charset="-122"/>
            </a:endParaRPr>
          </a:p>
        </p:txBody>
      </p:sp>
      <p:pic>
        <p:nvPicPr>
          <p:cNvPr id="5" name="图片 4" descr="乐高玩具&#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918" y="3352907"/>
            <a:ext cx="4810764" cy="3241174"/>
          </a:xfrm>
          <a:prstGeom prst="rect">
            <a:avLst/>
          </a:prstGeom>
        </p:spPr>
      </p:pic>
      <p:sp>
        <p:nvSpPr>
          <p:cNvPr id="20" name="文本框 19"/>
          <p:cNvSpPr txBox="1"/>
          <p:nvPr/>
        </p:nvSpPr>
        <p:spPr>
          <a:xfrm>
            <a:off x="2929659" y="3352907"/>
            <a:ext cx="6696744" cy="829945"/>
          </a:xfrm>
          <a:prstGeom prst="rect">
            <a:avLst/>
          </a:prstGeom>
          <a:noFill/>
        </p:spPr>
        <p:txBody>
          <a:bodyPr wrap="square" rtlCol="0">
            <a:spAutoFit/>
          </a:bodyPr>
          <a:lstStyle/>
          <a:p>
            <a:r>
              <a:rPr lang="zh-CN" altLang="en-US" sz="4800" dirty="0">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sz="4800" dirty="0">
                <a:ln>
                  <a:solidFill>
                    <a:schemeClr val="bg1"/>
                  </a:solidFill>
                </a:ln>
                <a:solidFill>
                  <a:schemeClr val="tx1"/>
                </a:solidFill>
                <a:latin typeface="微软雅黑" panose="020B0503020204020204" pitchFamily="34" charset="-122"/>
                <a:ea typeface="微软雅黑" panose="020B0503020204020204" pitchFamily="34" charset="-122"/>
              </a:rPr>
              <a:t>10</a:t>
            </a:r>
            <a:r>
              <a:rPr lang="zh-CN" altLang="en-US" sz="4800" dirty="0">
                <a:ln>
                  <a:solidFill>
                    <a:schemeClr val="bg1"/>
                  </a:solidFill>
                </a:ln>
                <a:solidFill>
                  <a:schemeClr val="tx1"/>
                </a:solidFill>
                <a:latin typeface="微软雅黑" panose="020B0503020204020204" pitchFamily="34" charset="-122"/>
                <a:ea typeface="微软雅黑" panose="020B0503020204020204" pitchFamily="34" charset="-122"/>
              </a:rPr>
              <a:t>章 归并和基数排序</a:t>
            </a:r>
            <a:endParaRPr lang="zh-CN" altLang="en-US" sz="48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3" name="圆: 空心 2"/>
          <p:cNvSpPr/>
          <p:nvPr/>
        </p:nvSpPr>
        <p:spPr>
          <a:xfrm>
            <a:off x="7678086" y="2780928"/>
            <a:ext cx="194964" cy="194964"/>
          </a:xfrm>
          <a:prstGeom prst="don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8" name="直接连接符 27"/>
          <p:cNvCxnSpPr/>
          <p:nvPr/>
        </p:nvCxnSpPr>
        <p:spPr>
          <a:xfrm>
            <a:off x="0" y="6473078"/>
            <a:ext cx="12223884" cy="28335"/>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199456" y="5530171"/>
            <a:ext cx="1889956" cy="1287508"/>
            <a:chOff x="-235082" y="5592394"/>
            <a:chExt cx="1889956" cy="1287508"/>
          </a:xfrm>
        </p:grpSpPr>
        <p:sp>
          <p:nvSpPr>
            <p:cNvPr id="4" name="矩形 3"/>
            <p:cNvSpPr/>
            <p:nvPr/>
          </p:nvSpPr>
          <p:spPr>
            <a:xfrm>
              <a:off x="245" y="5592394"/>
              <a:ext cx="1489055" cy="125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4"/>
            <a:stretch>
              <a:fillRect/>
            </a:stretch>
          </p:blipFill>
          <p:spPr>
            <a:xfrm>
              <a:off x="161764" y="5640408"/>
              <a:ext cx="1187624" cy="1068220"/>
            </a:xfrm>
            <a:prstGeom prst="rect">
              <a:avLst/>
            </a:prstGeom>
          </p:spPr>
        </p:pic>
        <p:sp>
          <p:nvSpPr>
            <p:cNvPr id="6" name="文本框 5"/>
            <p:cNvSpPr txBox="1"/>
            <p:nvPr/>
          </p:nvSpPr>
          <p:spPr>
            <a:xfrm>
              <a:off x="-235082" y="6627172"/>
              <a:ext cx="1889956" cy="252730"/>
            </a:xfrm>
            <a:prstGeom prst="rect">
              <a:avLst/>
            </a:prstGeom>
            <a:noFill/>
          </p:spPr>
          <p:txBody>
            <a:bodyPr wrap="square" rtlCol="0">
              <a:spAutoFit/>
            </a:bodyPr>
            <a:lstStyle/>
            <a:p>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定价：</a:t>
              </a:r>
              <a:r>
                <a:rPr lang="en-US" altLang="zh-CN" sz="1050">
                  <a:solidFill>
                    <a:schemeClr val="tx1">
                      <a:lumMod val="85000"/>
                      <a:lumOff val="15000"/>
                    </a:schemeClr>
                  </a:solidFill>
                  <a:latin typeface="微软雅黑" panose="020B0503020204020204" pitchFamily="34" charset="-122"/>
                  <a:ea typeface="微软雅黑" panose="020B0503020204020204" pitchFamily="34" charset="-122"/>
                </a:rPr>
                <a:t>65.00</a:t>
              </a:r>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元</a:t>
              </a:r>
              <a:endParaRPr lang="zh-CN" altLang="en-US" sz="105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2262158" y="1351124"/>
            <a:ext cx="8405842" cy="1014730"/>
          </a:xfrm>
          <a:prstGeom prst="rect">
            <a:avLst/>
          </a:prstGeom>
          <a:noFill/>
          <a:ln w="9525">
            <a:noFill/>
            <a:miter lim="800000"/>
          </a:ln>
          <a:effectLst/>
        </p:spPr>
        <p:txBody>
          <a:bodyPr wrap="square">
            <a:spAutoFit/>
          </a:bodyPr>
          <a:lstStyle/>
          <a:p>
            <a:pPr>
              <a:lnSpc>
                <a:spcPct val="150000"/>
              </a:lnSpc>
            </a:pP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9.7</a:t>
            </a:r>
            <a:r>
              <a:rPr lang="zh-CN"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设待排序的表有</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个元素，其关键字分别为（</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）。说明采用二路归并排序方法进行排序的过程。</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9090" name="Text Box 2"/>
          <p:cNvSpPr txBox="1">
            <a:spLocks noChangeArrowheads="1"/>
          </p:cNvSpPr>
          <p:nvPr/>
        </p:nvSpPr>
        <p:spPr bwMode="auto">
          <a:xfrm>
            <a:off x="4002094" y="2335951"/>
            <a:ext cx="5594369" cy="398780"/>
          </a:xfrm>
          <a:prstGeom prst="rect">
            <a:avLst/>
          </a:prstGeom>
          <a:noFill/>
          <a:ln w="9525">
            <a:noFill/>
            <a:miter lim="800000"/>
          </a:ln>
          <a:effectLst/>
        </p:spPr>
        <p:txBody>
          <a:bodyPr wrap="square">
            <a:spAutoFit/>
          </a:bodyPr>
          <a:lstStyle/>
          <a:p>
            <a:pPr>
              <a:spcBef>
                <a:spcPct val="50000"/>
              </a:spcBef>
            </a:pP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9091" name="Text Box 3"/>
          <p:cNvSpPr txBox="1">
            <a:spLocks noChangeArrowheads="1"/>
          </p:cNvSpPr>
          <p:nvPr/>
        </p:nvSpPr>
        <p:spPr bwMode="auto">
          <a:xfrm>
            <a:off x="2633668" y="2310551"/>
            <a:ext cx="1511300" cy="398780"/>
          </a:xfrm>
          <a:prstGeom prst="rect">
            <a:avLst/>
          </a:prstGeom>
          <a:noFill/>
          <a:ln w="9525">
            <a:noFill/>
            <a:miter lim="800000"/>
          </a:ln>
          <a:effectLst/>
        </p:spPr>
        <p:txBody>
          <a:bodyPr>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初始：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89111" name="Group 23"/>
          <p:cNvGrpSpPr/>
          <p:nvPr/>
        </p:nvGrpSpPr>
        <p:grpSpPr bwMode="auto">
          <a:xfrm>
            <a:off x="4122744" y="2886764"/>
            <a:ext cx="5118100" cy="179388"/>
            <a:chOff x="1142" y="1496"/>
            <a:chExt cx="3224" cy="113"/>
          </a:xfrm>
        </p:grpSpPr>
        <p:sp>
          <p:nvSpPr>
            <p:cNvPr id="89093" name="AutoShape 5"/>
            <p:cNvSpPr/>
            <p:nvPr/>
          </p:nvSpPr>
          <p:spPr bwMode="auto">
            <a:xfrm rot="16200000">
              <a:off x="1289" y="1349"/>
              <a:ext cx="113" cy="408"/>
            </a:xfrm>
            <a:prstGeom prst="leftBrace">
              <a:avLst>
                <a:gd name="adj1" fmla="val 30088"/>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endParaRPr lang="zh-CN" altLang="en-US" sz="2000">
                <a:latin typeface="Consolas" panose="020B0609020204030204" pitchFamily="49" charset="0"/>
                <a:cs typeface="Consolas" panose="020B0609020204030204" pitchFamily="49" charset="0"/>
              </a:endParaRPr>
            </a:p>
          </p:txBody>
        </p:sp>
        <p:sp>
          <p:nvSpPr>
            <p:cNvPr id="89094" name="AutoShape 6"/>
            <p:cNvSpPr/>
            <p:nvPr/>
          </p:nvSpPr>
          <p:spPr bwMode="auto">
            <a:xfrm rot="16200000">
              <a:off x="1992" y="1349"/>
              <a:ext cx="113" cy="408"/>
            </a:xfrm>
            <a:prstGeom prst="leftBrace">
              <a:avLst>
                <a:gd name="adj1" fmla="val 30088"/>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endParaRPr lang="zh-CN" altLang="en-US" sz="2000">
                <a:latin typeface="Consolas" panose="020B0609020204030204" pitchFamily="49" charset="0"/>
                <a:cs typeface="Consolas" panose="020B0609020204030204" pitchFamily="49" charset="0"/>
              </a:endParaRPr>
            </a:p>
          </p:txBody>
        </p:sp>
        <p:sp>
          <p:nvSpPr>
            <p:cNvPr id="89095" name="AutoShape 7"/>
            <p:cNvSpPr/>
            <p:nvPr/>
          </p:nvSpPr>
          <p:spPr bwMode="auto">
            <a:xfrm rot="16200000">
              <a:off x="2709" y="1349"/>
              <a:ext cx="113" cy="408"/>
            </a:xfrm>
            <a:prstGeom prst="leftBrace">
              <a:avLst>
                <a:gd name="adj1" fmla="val 30088"/>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endParaRPr lang="zh-CN" altLang="en-US" sz="2000">
                <a:latin typeface="Consolas" panose="020B0609020204030204" pitchFamily="49" charset="0"/>
                <a:cs typeface="Consolas" panose="020B0609020204030204" pitchFamily="49" charset="0"/>
              </a:endParaRPr>
            </a:p>
          </p:txBody>
        </p:sp>
        <p:sp>
          <p:nvSpPr>
            <p:cNvPr id="89096" name="AutoShape 8"/>
            <p:cNvSpPr/>
            <p:nvPr/>
          </p:nvSpPr>
          <p:spPr bwMode="auto">
            <a:xfrm rot="16200000">
              <a:off x="3430" y="1349"/>
              <a:ext cx="113" cy="408"/>
            </a:xfrm>
            <a:prstGeom prst="leftBrace">
              <a:avLst>
                <a:gd name="adj1" fmla="val 30088"/>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endParaRPr lang="zh-CN" altLang="en-US" sz="2000">
                <a:latin typeface="Consolas" panose="020B0609020204030204" pitchFamily="49" charset="0"/>
                <a:cs typeface="Consolas" panose="020B0609020204030204" pitchFamily="49" charset="0"/>
              </a:endParaRPr>
            </a:p>
          </p:txBody>
        </p:sp>
        <p:sp>
          <p:nvSpPr>
            <p:cNvPr id="89097" name="AutoShape 9"/>
            <p:cNvSpPr/>
            <p:nvPr/>
          </p:nvSpPr>
          <p:spPr bwMode="auto">
            <a:xfrm rot="16200000">
              <a:off x="4105" y="1349"/>
              <a:ext cx="113" cy="408"/>
            </a:xfrm>
            <a:prstGeom prst="leftBrace">
              <a:avLst>
                <a:gd name="adj1" fmla="val 30088"/>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endParaRPr lang="zh-CN" altLang="en-US" sz="2000">
                <a:latin typeface="Consolas" panose="020B0609020204030204" pitchFamily="49" charset="0"/>
                <a:cs typeface="Consolas" panose="020B0609020204030204" pitchFamily="49" charset="0"/>
              </a:endParaRPr>
            </a:p>
          </p:txBody>
        </p:sp>
      </p:grpSp>
      <p:grpSp>
        <p:nvGrpSpPr>
          <p:cNvPr id="89113" name="Group 25"/>
          <p:cNvGrpSpPr/>
          <p:nvPr/>
        </p:nvGrpSpPr>
        <p:grpSpPr bwMode="auto">
          <a:xfrm>
            <a:off x="4167193" y="3655115"/>
            <a:ext cx="3929063" cy="179387"/>
            <a:chOff x="1170" y="1980"/>
            <a:chExt cx="2475" cy="113"/>
          </a:xfrm>
        </p:grpSpPr>
        <p:sp>
          <p:nvSpPr>
            <p:cNvPr id="89099" name="AutoShape 11"/>
            <p:cNvSpPr/>
            <p:nvPr/>
          </p:nvSpPr>
          <p:spPr bwMode="auto">
            <a:xfrm rot="16200000">
              <a:off x="1635" y="1515"/>
              <a:ext cx="113" cy="1043"/>
            </a:xfrm>
            <a:prstGeom prst="leftBrace">
              <a:avLst>
                <a:gd name="adj1" fmla="val 76917"/>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endParaRPr lang="zh-CN" altLang="en-US" sz="2000">
                <a:latin typeface="Consolas" panose="020B0609020204030204" pitchFamily="49" charset="0"/>
                <a:cs typeface="Consolas" panose="020B0609020204030204" pitchFamily="49" charset="0"/>
              </a:endParaRPr>
            </a:p>
          </p:txBody>
        </p:sp>
        <p:sp>
          <p:nvSpPr>
            <p:cNvPr id="89101" name="AutoShape 13"/>
            <p:cNvSpPr/>
            <p:nvPr/>
          </p:nvSpPr>
          <p:spPr bwMode="auto">
            <a:xfrm rot="16200000">
              <a:off x="3067" y="1515"/>
              <a:ext cx="113" cy="1043"/>
            </a:xfrm>
            <a:prstGeom prst="leftBrace">
              <a:avLst>
                <a:gd name="adj1" fmla="val 76917"/>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endParaRPr lang="zh-CN" altLang="en-US" sz="2000">
                <a:latin typeface="Consolas" panose="020B0609020204030204" pitchFamily="49" charset="0"/>
                <a:cs typeface="Consolas" panose="020B0609020204030204" pitchFamily="49" charset="0"/>
              </a:endParaRPr>
            </a:p>
          </p:txBody>
        </p:sp>
      </p:grpSp>
      <p:sp>
        <p:nvSpPr>
          <p:cNvPr id="89102" name="AutoShape 14"/>
          <p:cNvSpPr/>
          <p:nvPr/>
        </p:nvSpPr>
        <p:spPr bwMode="auto">
          <a:xfrm rot="16200000">
            <a:off x="5912633" y="2801838"/>
            <a:ext cx="179387" cy="3527425"/>
          </a:xfrm>
          <a:prstGeom prst="leftBrace">
            <a:avLst>
              <a:gd name="adj1" fmla="val 163865"/>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endParaRPr lang="zh-CN" altLang="en-US" sz="2000">
              <a:latin typeface="Consolas" panose="020B0609020204030204" pitchFamily="49" charset="0"/>
              <a:cs typeface="Consolas" panose="020B0609020204030204" pitchFamily="49" charset="0"/>
            </a:endParaRPr>
          </a:p>
        </p:txBody>
      </p:sp>
      <p:sp>
        <p:nvSpPr>
          <p:cNvPr id="89104" name="AutoShape 16"/>
          <p:cNvSpPr/>
          <p:nvPr/>
        </p:nvSpPr>
        <p:spPr bwMode="auto">
          <a:xfrm rot="16200000">
            <a:off x="7215059" y="3552731"/>
            <a:ext cx="179388" cy="3527425"/>
          </a:xfrm>
          <a:prstGeom prst="leftBrace">
            <a:avLst>
              <a:gd name="adj1" fmla="val 163864"/>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endParaRPr lang="zh-CN" altLang="en-US" sz="2000">
              <a:latin typeface="Consolas" panose="020B0609020204030204" pitchFamily="49" charset="0"/>
              <a:cs typeface="Consolas" panose="020B0609020204030204" pitchFamily="49" charset="0"/>
            </a:endParaRPr>
          </a:p>
        </p:txBody>
      </p:sp>
      <p:sp>
        <p:nvSpPr>
          <p:cNvPr id="89106" name="Text Box 18"/>
          <p:cNvSpPr txBox="1">
            <a:spLocks noChangeArrowheads="1"/>
          </p:cNvSpPr>
          <p:nvPr/>
        </p:nvSpPr>
        <p:spPr bwMode="auto">
          <a:xfrm>
            <a:off x="4167175" y="6084004"/>
            <a:ext cx="2928958" cy="368300"/>
          </a:xfrm>
          <a:prstGeom prst="rect">
            <a:avLst/>
          </a:prstGeom>
          <a:noFill/>
          <a:ln w="9525">
            <a:noFill/>
            <a:miter lim="800000"/>
          </a:ln>
          <a:effectLst/>
        </p:spPr>
        <p:txBody>
          <a:bodyPr wrap="square">
            <a:spAutoFit/>
          </a:bodyPr>
          <a:lstStyle/>
          <a:p>
            <a:pPr>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需要</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18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取上界即</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趟</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89112" name="Group 24"/>
          <p:cNvGrpSpPr/>
          <p:nvPr/>
        </p:nvGrpSpPr>
        <p:grpSpPr bwMode="auto">
          <a:xfrm>
            <a:off x="2560644" y="3174105"/>
            <a:ext cx="6964363" cy="450850"/>
            <a:chOff x="158" y="1677"/>
            <a:chExt cx="4387" cy="284"/>
          </a:xfrm>
        </p:grpSpPr>
        <p:sp>
          <p:nvSpPr>
            <p:cNvPr id="89092" name="Text Box 4"/>
            <p:cNvSpPr txBox="1">
              <a:spLocks noChangeArrowheads="1"/>
            </p:cNvSpPr>
            <p:nvPr/>
          </p:nvSpPr>
          <p:spPr bwMode="auto">
            <a:xfrm>
              <a:off x="1066" y="1677"/>
              <a:ext cx="3479" cy="251"/>
            </a:xfrm>
            <a:prstGeom prst="rect">
              <a:avLst/>
            </a:prstGeom>
            <a:noFill/>
            <a:ln w="9525">
              <a:noFill/>
              <a:miter lim="800000"/>
            </a:ln>
            <a:effectLst/>
          </p:spPr>
          <p:txBody>
            <a:bodyPr wrap="square">
              <a:spAutoFit/>
            </a:bodyPr>
            <a:lstStyle/>
            <a:p>
              <a:pPr>
                <a:spcBef>
                  <a:spcPct val="50000"/>
                </a:spcBef>
              </a:pP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6   8</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0   1</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2   3</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9107" name="Text Box 19"/>
            <p:cNvSpPr txBox="1">
              <a:spLocks noChangeArrowheads="1"/>
            </p:cNvSpPr>
            <p:nvPr/>
          </p:nvSpPr>
          <p:spPr bwMode="auto">
            <a:xfrm>
              <a:off x="158" y="1710"/>
              <a:ext cx="726" cy="251"/>
            </a:xfrm>
            <a:prstGeom prst="rect">
              <a:avLst/>
            </a:prstGeom>
            <a:noFill/>
            <a:ln w="9525">
              <a:noFill/>
              <a:miter lim="800000"/>
            </a:ln>
            <a:effectLst/>
          </p:spPr>
          <p:txBody>
            <a:bodyPr>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趟</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89114" name="Group 26"/>
          <p:cNvGrpSpPr/>
          <p:nvPr/>
        </p:nvGrpSpPr>
        <p:grpSpPr bwMode="auto">
          <a:xfrm>
            <a:off x="2560644" y="4012298"/>
            <a:ext cx="6964363" cy="423863"/>
            <a:chOff x="158" y="2205"/>
            <a:chExt cx="4387" cy="267"/>
          </a:xfrm>
        </p:grpSpPr>
        <p:sp>
          <p:nvSpPr>
            <p:cNvPr id="89100" name="Text Box 12"/>
            <p:cNvSpPr txBox="1">
              <a:spLocks noChangeArrowheads="1"/>
            </p:cNvSpPr>
            <p:nvPr/>
          </p:nvSpPr>
          <p:spPr bwMode="auto">
            <a:xfrm>
              <a:off x="1066" y="2221"/>
              <a:ext cx="3479" cy="251"/>
            </a:xfrm>
            <a:prstGeom prst="rect">
              <a:avLst/>
            </a:prstGeom>
            <a:noFill/>
            <a:ln w="9525">
              <a:noFill/>
              <a:miter lim="800000"/>
            </a:ln>
            <a:effectLst/>
          </p:spPr>
          <p:txBody>
            <a:bodyPr wrap="square">
              <a:spAutoFit/>
            </a:bodyPr>
            <a:lstStyle/>
            <a:p>
              <a:pPr>
                <a:spcBef>
                  <a:spcPct val="50000"/>
                </a:spcBef>
              </a:pP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6   7   8   9</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1   2   3</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9108" name="Text Box 20"/>
            <p:cNvSpPr txBox="1">
              <a:spLocks noChangeArrowheads="1"/>
            </p:cNvSpPr>
            <p:nvPr/>
          </p:nvSpPr>
          <p:spPr bwMode="auto">
            <a:xfrm>
              <a:off x="158" y="2205"/>
              <a:ext cx="726" cy="251"/>
            </a:xfrm>
            <a:prstGeom prst="rect">
              <a:avLst/>
            </a:prstGeom>
            <a:noFill/>
            <a:ln w="9525">
              <a:noFill/>
              <a:miter lim="800000"/>
            </a:ln>
            <a:effectLst/>
          </p:spPr>
          <p:txBody>
            <a:bodyPr>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趟</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89115" name="Group 27"/>
          <p:cNvGrpSpPr/>
          <p:nvPr/>
        </p:nvGrpSpPr>
        <p:grpSpPr bwMode="auto">
          <a:xfrm>
            <a:off x="2567609" y="4726680"/>
            <a:ext cx="7020497" cy="427038"/>
            <a:chOff x="315" y="2698"/>
            <a:chExt cx="5011" cy="269"/>
          </a:xfrm>
        </p:grpSpPr>
        <p:sp>
          <p:nvSpPr>
            <p:cNvPr id="89103" name="Text Box 15"/>
            <p:cNvSpPr txBox="1">
              <a:spLocks noChangeArrowheads="1"/>
            </p:cNvSpPr>
            <p:nvPr/>
          </p:nvSpPr>
          <p:spPr bwMode="auto">
            <a:xfrm>
              <a:off x="1386" y="2698"/>
              <a:ext cx="3940" cy="251"/>
            </a:xfrm>
            <a:prstGeom prst="rect">
              <a:avLst/>
            </a:prstGeom>
            <a:noFill/>
            <a:ln w="9525">
              <a:noFill/>
              <a:miter lim="800000"/>
            </a:ln>
            <a:effectLst/>
          </p:spPr>
          <p:txBody>
            <a:bodyPr wrap="square">
              <a:spAutoFit/>
            </a:bodyPr>
            <a:lstStyle/>
            <a:p>
              <a:pPr>
                <a:spcBef>
                  <a:spcPct val="50000"/>
                </a:spcBef>
              </a:pP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0   1   2   3   6   7   8   9</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kumimoji="1" lang="en-US" altLang="zh-CN" sz="2000" u="sng"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9109" name="Text Box 21"/>
            <p:cNvSpPr txBox="1">
              <a:spLocks noChangeArrowheads="1"/>
            </p:cNvSpPr>
            <p:nvPr/>
          </p:nvSpPr>
          <p:spPr bwMode="auto">
            <a:xfrm>
              <a:off x="315" y="2716"/>
              <a:ext cx="726" cy="251"/>
            </a:xfrm>
            <a:prstGeom prst="rect">
              <a:avLst/>
            </a:prstGeom>
            <a:noFill/>
            <a:ln w="9525">
              <a:noFill/>
              <a:miter lim="800000"/>
            </a:ln>
            <a:effectLst/>
          </p:spPr>
          <p:txBody>
            <a:bodyPr>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趟</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89116" name="Group 28"/>
          <p:cNvGrpSpPr/>
          <p:nvPr/>
        </p:nvGrpSpPr>
        <p:grpSpPr bwMode="auto">
          <a:xfrm>
            <a:off x="2576075" y="5564773"/>
            <a:ext cx="7000634" cy="419100"/>
            <a:chOff x="158" y="3158"/>
            <a:chExt cx="5504" cy="264"/>
          </a:xfrm>
        </p:grpSpPr>
        <p:sp>
          <p:nvSpPr>
            <p:cNvPr id="89105" name="Text Box 17"/>
            <p:cNvSpPr txBox="1">
              <a:spLocks noChangeArrowheads="1"/>
            </p:cNvSpPr>
            <p:nvPr/>
          </p:nvSpPr>
          <p:spPr bwMode="auto">
            <a:xfrm>
              <a:off x="1263" y="3158"/>
              <a:ext cx="4399" cy="251"/>
            </a:xfrm>
            <a:prstGeom prst="rect">
              <a:avLst/>
            </a:prstGeom>
            <a:noFill/>
            <a:ln w="9525">
              <a:noFill/>
              <a:miter lim="800000"/>
            </a:ln>
            <a:effectLst/>
          </p:spPr>
          <p:txBody>
            <a:bodyPr>
              <a:spAutoFit/>
            </a:bodyPr>
            <a:lstStyle/>
            <a:p>
              <a:pPr>
                <a:spcBef>
                  <a:spcPct val="50000"/>
                </a:spcBef>
              </a:pP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0   1   2   3   4   5   6   7   8   9  </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9110" name="Text Box 22"/>
            <p:cNvSpPr txBox="1">
              <a:spLocks noChangeArrowheads="1"/>
            </p:cNvSpPr>
            <p:nvPr/>
          </p:nvSpPr>
          <p:spPr bwMode="auto">
            <a:xfrm>
              <a:off x="158" y="3171"/>
              <a:ext cx="726" cy="251"/>
            </a:xfrm>
            <a:prstGeom prst="rect">
              <a:avLst/>
            </a:prstGeom>
            <a:noFill/>
            <a:ln w="9525">
              <a:noFill/>
              <a:miter lim="800000"/>
            </a:ln>
            <a:effectLst/>
          </p:spPr>
          <p:txBody>
            <a:bodyPr>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趟</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31" name="灯片编号占位符 30"/>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30" name="TextBox 3"/>
          <p:cNvSpPr txBox="1"/>
          <p:nvPr/>
        </p:nvSpPr>
        <p:spPr>
          <a:xfrm>
            <a:off x="-24899" y="79931"/>
            <a:ext cx="3334432"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32" name="Rectangle 7" descr="信纸">
            <a:hlinkClick r:id="" action="ppaction://hlinkshowjump?jump=nextslide"/>
          </p:cNvPr>
          <p:cNvSpPr>
            <a:spLocks noChangeArrowheads="1"/>
          </p:cNvSpPr>
          <p:nvPr/>
        </p:nvSpPr>
        <p:spPr bwMode="auto">
          <a:xfrm>
            <a:off x="191344" y="1008217"/>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6728" y="3206138"/>
            <a:ext cx="3334432" cy="3334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9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2" grpId="0" animBg="1"/>
      <p:bldP spid="89104" grpId="0" animBg="1"/>
      <p:bldP spid="8910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278380" y="2595114"/>
            <a:ext cx="128588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r>
              <a:rPr lang="en-US" altLang="zh-CN" sz="20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矩形 29"/>
          <p:cNvSpPr/>
          <p:nvPr/>
        </p:nvSpPr>
        <p:spPr>
          <a:xfrm>
            <a:off x="4921454" y="2595114"/>
            <a:ext cx="128588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r>
              <a:rPr lang="en-US" altLang="zh-CN" sz="20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矩形 30"/>
          <p:cNvSpPr/>
          <p:nvPr/>
        </p:nvSpPr>
        <p:spPr>
          <a:xfrm>
            <a:off x="6564528" y="2595114"/>
            <a:ext cx="128588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矩形 31"/>
          <p:cNvSpPr/>
          <p:nvPr/>
        </p:nvSpPr>
        <p:spPr>
          <a:xfrm>
            <a:off x="8243321" y="2595114"/>
            <a:ext cx="128588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矩形 32"/>
          <p:cNvSpPr/>
          <p:nvPr/>
        </p:nvSpPr>
        <p:spPr>
          <a:xfrm>
            <a:off x="9850676" y="2595114"/>
            <a:ext cx="128588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3278380" y="3523808"/>
            <a:ext cx="2928958"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6    7     8     9</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矩形 34"/>
          <p:cNvSpPr/>
          <p:nvPr/>
        </p:nvSpPr>
        <p:spPr>
          <a:xfrm>
            <a:off x="6564528" y="3523808"/>
            <a:ext cx="2857520"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0    1     2    3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矩形 35"/>
          <p:cNvSpPr/>
          <p:nvPr/>
        </p:nvSpPr>
        <p:spPr>
          <a:xfrm>
            <a:off x="3278380"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矩形 37"/>
          <p:cNvSpPr/>
          <p:nvPr/>
        </p:nvSpPr>
        <p:spPr>
          <a:xfrm>
            <a:off x="3992760"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矩形 38"/>
          <p:cNvSpPr/>
          <p:nvPr/>
        </p:nvSpPr>
        <p:spPr>
          <a:xfrm>
            <a:off x="4921454"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矩形 39"/>
          <p:cNvSpPr/>
          <p:nvPr/>
        </p:nvSpPr>
        <p:spPr>
          <a:xfrm>
            <a:off x="5635834"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矩形 40"/>
          <p:cNvSpPr/>
          <p:nvPr/>
        </p:nvSpPr>
        <p:spPr>
          <a:xfrm>
            <a:off x="6564528"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矩形 41"/>
          <p:cNvSpPr/>
          <p:nvPr/>
        </p:nvSpPr>
        <p:spPr>
          <a:xfrm>
            <a:off x="7278908"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矩形 42"/>
          <p:cNvSpPr/>
          <p:nvPr/>
        </p:nvSpPr>
        <p:spPr>
          <a:xfrm>
            <a:off x="8207602"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矩形 43"/>
          <p:cNvSpPr/>
          <p:nvPr/>
        </p:nvSpPr>
        <p:spPr>
          <a:xfrm>
            <a:off x="8921982"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矩形 44"/>
          <p:cNvSpPr/>
          <p:nvPr/>
        </p:nvSpPr>
        <p:spPr>
          <a:xfrm>
            <a:off x="9850676"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矩形 45"/>
          <p:cNvSpPr/>
          <p:nvPr/>
        </p:nvSpPr>
        <p:spPr>
          <a:xfrm>
            <a:off x="10565056" y="1666420"/>
            <a:ext cx="571504"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88" name="组合 87"/>
          <p:cNvGrpSpPr/>
          <p:nvPr/>
        </p:nvGrpSpPr>
        <p:grpSpPr>
          <a:xfrm>
            <a:off x="3564132" y="2166486"/>
            <a:ext cx="714380" cy="428628"/>
            <a:chOff x="2040132" y="2166486"/>
            <a:chExt cx="714380" cy="428628"/>
          </a:xfrm>
        </p:grpSpPr>
        <p:cxnSp>
          <p:nvCxnSpPr>
            <p:cNvPr id="48" name="直接连接符 47"/>
            <p:cNvCxnSpPr>
              <a:stCxn id="36" idx="2"/>
              <a:endCxn id="29" idx="0"/>
            </p:cNvCxnSpPr>
            <p:nvPr/>
          </p:nvCxnSpPr>
          <p:spPr>
            <a:xfrm>
              <a:off x="2040132" y="2166486"/>
              <a:ext cx="357190"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8" idx="2"/>
              <a:endCxn id="29" idx="0"/>
            </p:cNvCxnSpPr>
            <p:nvPr/>
          </p:nvCxnSpPr>
          <p:spPr>
            <a:xfrm flipH="1">
              <a:off x="2397322" y="2166486"/>
              <a:ext cx="357190"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5207206" y="2166486"/>
            <a:ext cx="714380" cy="428628"/>
            <a:chOff x="3683206" y="2166486"/>
            <a:chExt cx="714380" cy="428628"/>
          </a:xfrm>
        </p:grpSpPr>
        <p:cxnSp>
          <p:nvCxnSpPr>
            <p:cNvPr id="52" name="直接连接符 51"/>
            <p:cNvCxnSpPr>
              <a:stCxn id="39" idx="2"/>
              <a:endCxn id="30" idx="0"/>
            </p:cNvCxnSpPr>
            <p:nvPr/>
          </p:nvCxnSpPr>
          <p:spPr>
            <a:xfrm>
              <a:off x="3683206" y="2166486"/>
              <a:ext cx="357190"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0" idx="2"/>
              <a:endCxn id="30" idx="0"/>
            </p:cNvCxnSpPr>
            <p:nvPr/>
          </p:nvCxnSpPr>
          <p:spPr>
            <a:xfrm flipH="1">
              <a:off x="4040396" y="2166486"/>
              <a:ext cx="357190"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6850280" y="2166486"/>
            <a:ext cx="714380" cy="428628"/>
            <a:chOff x="5326280" y="2166486"/>
            <a:chExt cx="714380" cy="428628"/>
          </a:xfrm>
        </p:grpSpPr>
        <p:cxnSp>
          <p:nvCxnSpPr>
            <p:cNvPr id="56" name="直接连接符 55"/>
            <p:cNvCxnSpPr>
              <a:stCxn id="41" idx="2"/>
              <a:endCxn id="31" idx="0"/>
            </p:cNvCxnSpPr>
            <p:nvPr/>
          </p:nvCxnSpPr>
          <p:spPr>
            <a:xfrm>
              <a:off x="5326280" y="2166486"/>
              <a:ext cx="357190"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2" idx="2"/>
              <a:endCxn id="31" idx="0"/>
            </p:cNvCxnSpPr>
            <p:nvPr/>
          </p:nvCxnSpPr>
          <p:spPr>
            <a:xfrm flipH="1">
              <a:off x="5683470" y="2166486"/>
              <a:ext cx="357190"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8493354" y="2166486"/>
            <a:ext cx="714380" cy="428628"/>
            <a:chOff x="6969354" y="2166486"/>
            <a:chExt cx="714380" cy="428628"/>
          </a:xfrm>
        </p:grpSpPr>
        <p:cxnSp>
          <p:nvCxnSpPr>
            <p:cNvPr id="60" name="直接连接符 59"/>
            <p:cNvCxnSpPr>
              <a:stCxn id="43" idx="2"/>
              <a:endCxn id="32" idx="0"/>
            </p:cNvCxnSpPr>
            <p:nvPr/>
          </p:nvCxnSpPr>
          <p:spPr>
            <a:xfrm>
              <a:off x="6969354" y="2166486"/>
              <a:ext cx="392909"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44" idx="2"/>
              <a:endCxn id="32" idx="0"/>
            </p:cNvCxnSpPr>
            <p:nvPr/>
          </p:nvCxnSpPr>
          <p:spPr>
            <a:xfrm flipH="1">
              <a:off x="7362263" y="2166486"/>
              <a:ext cx="321471"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10136428" y="2166486"/>
            <a:ext cx="714380" cy="428628"/>
            <a:chOff x="8612428" y="2166486"/>
            <a:chExt cx="714380" cy="428628"/>
          </a:xfrm>
        </p:grpSpPr>
        <p:cxnSp>
          <p:nvCxnSpPr>
            <p:cNvPr id="64" name="直接连接符 63"/>
            <p:cNvCxnSpPr>
              <a:stCxn id="45" idx="2"/>
              <a:endCxn id="33" idx="0"/>
            </p:cNvCxnSpPr>
            <p:nvPr/>
          </p:nvCxnSpPr>
          <p:spPr>
            <a:xfrm>
              <a:off x="8612428" y="2166486"/>
              <a:ext cx="357190"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46" idx="2"/>
              <a:endCxn id="33" idx="0"/>
            </p:cNvCxnSpPr>
            <p:nvPr/>
          </p:nvCxnSpPr>
          <p:spPr>
            <a:xfrm flipH="1">
              <a:off x="8969618" y="2166486"/>
              <a:ext cx="357190"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3921322" y="3095180"/>
            <a:ext cx="1643074" cy="428628"/>
            <a:chOff x="2397322" y="3095180"/>
            <a:chExt cx="1643074" cy="428628"/>
          </a:xfrm>
        </p:grpSpPr>
        <p:cxnSp>
          <p:nvCxnSpPr>
            <p:cNvPr id="68" name="直接连接符 67"/>
            <p:cNvCxnSpPr>
              <a:stCxn id="29" idx="2"/>
            </p:cNvCxnSpPr>
            <p:nvPr/>
          </p:nvCxnSpPr>
          <p:spPr>
            <a:xfrm rot="16200000" flipH="1">
              <a:off x="2540198" y="2952304"/>
              <a:ext cx="428628" cy="71438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30" idx="2"/>
              <a:endCxn id="34" idx="0"/>
            </p:cNvCxnSpPr>
            <p:nvPr/>
          </p:nvCxnSpPr>
          <p:spPr>
            <a:xfrm flipH="1">
              <a:off x="3218859" y="3095180"/>
              <a:ext cx="821537"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7207471" y="3095180"/>
            <a:ext cx="1678793" cy="428628"/>
            <a:chOff x="5683451" y="3095180"/>
            <a:chExt cx="1678793" cy="428628"/>
          </a:xfrm>
        </p:grpSpPr>
        <p:cxnSp>
          <p:nvCxnSpPr>
            <p:cNvPr id="72" name="直接连接符 71"/>
            <p:cNvCxnSpPr>
              <a:stCxn id="31" idx="2"/>
              <a:endCxn id="35" idx="0"/>
            </p:cNvCxnSpPr>
            <p:nvPr/>
          </p:nvCxnSpPr>
          <p:spPr>
            <a:xfrm>
              <a:off x="5683451" y="3095180"/>
              <a:ext cx="785818"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32" idx="2"/>
              <a:endCxn id="35" idx="0"/>
            </p:cNvCxnSpPr>
            <p:nvPr/>
          </p:nvCxnSpPr>
          <p:spPr>
            <a:xfrm flipH="1">
              <a:off x="6469269" y="3095180"/>
              <a:ext cx="892975" cy="42862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sp>
        <p:nvSpPr>
          <p:cNvPr id="76" name="矩形 75"/>
          <p:cNvSpPr/>
          <p:nvPr/>
        </p:nvSpPr>
        <p:spPr>
          <a:xfrm>
            <a:off x="3278380" y="4666816"/>
            <a:ext cx="6143668"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0    1    2     3     6    7    8    9</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98" name="组合 97"/>
          <p:cNvGrpSpPr/>
          <p:nvPr/>
        </p:nvGrpSpPr>
        <p:grpSpPr>
          <a:xfrm>
            <a:off x="4742860" y="4023874"/>
            <a:ext cx="3250429" cy="642942"/>
            <a:chOff x="3218840" y="4023874"/>
            <a:chExt cx="3250429" cy="642942"/>
          </a:xfrm>
        </p:grpSpPr>
        <p:cxnSp>
          <p:nvCxnSpPr>
            <p:cNvPr id="78" name="直接连接符 77"/>
            <p:cNvCxnSpPr>
              <a:stCxn id="34" idx="2"/>
              <a:endCxn id="76" idx="0"/>
            </p:cNvCxnSpPr>
            <p:nvPr/>
          </p:nvCxnSpPr>
          <p:spPr>
            <a:xfrm>
              <a:off x="3218840" y="4023874"/>
              <a:ext cx="1607355" cy="642942"/>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35" idx="2"/>
              <a:endCxn id="76" idx="0"/>
            </p:cNvCxnSpPr>
            <p:nvPr/>
          </p:nvCxnSpPr>
          <p:spPr>
            <a:xfrm flipH="1">
              <a:off x="4826195" y="4023874"/>
              <a:ext cx="1643074" cy="642942"/>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sp>
        <p:nvSpPr>
          <p:cNvPr id="82" name="矩形 81"/>
          <p:cNvSpPr/>
          <p:nvPr/>
        </p:nvSpPr>
        <p:spPr>
          <a:xfrm>
            <a:off x="3278380" y="5881262"/>
            <a:ext cx="7858180" cy="500066"/>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0    1    2     3    4    5    6    7    8    9</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99" name="组合 98"/>
          <p:cNvGrpSpPr/>
          <p:nvPr/>
        </p:nvGrpSpPr>
        <p:grpSpPr>
          <a:xfrm>
            <a:off x="6350214" y="3095180"/>
            <a:ext cx="4143404" cy="2786082"/>
            <a:chOff x="4826214" y="3095180"/>
            <a:chExt cx="4143404" cy="2786082"/>
          </a:xfrm>
        </p:grpSpPr>
        <p:cxnSp>
          <p:nvCxnSpPr>
            <p:cNvPr id="84" name="直接连接符 83"/>
            <p:cNvCxnSpPr>
              <a:stCxn id="76" idx="2"/>
              <a:endCxn id="82" idx="0"/>
            </p:cNvCxnSpPr>
            <p:nvPr/>
          </p:nvCxnSpPr>
          <p:spPr>
            <a:xfrm>
              <a:off x="4826214" y="5166882"/>
              <a:ext cx="857256" cy="71438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33" idx="2"/>
            </p:cNvCxnSpPr>
            <p:nvPr/>
          </p:nvCxnSpPr>
          <p:spPr>
            <a:xfrm rot="5400000">
              <a:off x="6933635" y="3845279"/>
              <a:ext cx="2786082" cy="1285884"/>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sp>
        <p:nvSpPr>
          <p:cNvPr id="87" name="TextBox 86"/>
          <p:cNvSpPr txBox="1"/>
          <p:nvPr/>
        </p:nvSpPr>
        <p:spPr>
          <a:xfrm>
            <a:off x="6210567" y="1201811"/>
            <a:ext cx="2286016" cy="368300"/>
          </a:xfrm>
          <a:prstGeom prst="rect">
            <a:avLst/>
          </a:prstGeom>
          <a:noFill/>
        </p:spPr>
        <p:txBody>
          <a:bodyPr wrap="square" rtlCol="0">
            <a:spAutoFit/>
          </a:bodyPr>
          <a:lstStyle/>
          <a:p>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更直观清楚的表示</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TextBox 48"/>
          <p:cNvSpPr txBox="1"/>
          <p:nvPr/>
        </p:nvSpPr>
        <p:spPr>
          <a:xfrm>
            <a:off x="6446659" y="6395587"/>
            <a:ext cx="2357454"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一颗归并树</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灯片编号占位符 50"/>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73" name="TextBox 3"/>
          <p:cNvSpPr txBox="1"/>
          <p:nvPr/>
        </p:nvSpPr>
        <p:spPr>
          <a:xfrm>
            <a:off x="0" y="83248"/>
            <a:ext cx="3431704"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75" name="Rectangle 7" descr="信纸">
            <a:hlinkClick r:id="" action="ppaction://hlinkshowjump?jump=nextslide"/>
          </p:cNvPr>
          <p:cNvSpPr>
            <a:spLocks noChangeArrowheads="1"/>
          </p:cNvSpPr>
          <p:nvPr/>
        </p:nvSpPr>
        <p:spPr bwMode="auto">
          <a:xfrm>
            <a:off x="207156" y="908293"/>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114" y="3372294"/>
            <a:ext cx="2793010" cy="27930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76" grpId="0" animBg="1"/>
      <p:bldP spid="8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4579897" y="2852936"/>
            <a:ext cx="6819918" cy="1708150"/>
          </a:xfrm>
          <a:prstGeom prst="rect">
            <a:avLst/>
          </a:prstGeom>
          <a:solidFill>
            <a:schemeClr val="bg1">
              <a:lumMod val="95000"/>
            </a:schemeClr>
          </a:solidFill>
          <a:ln w="31750">
            <a:solidFill>
              <a:srgbClr val="F19903"/>
            </a:solidFill>
          </a:ln>
          <a:scene3d>
            <a:camera prst="perspectiveRight"/>
            <a:lightRig rig="threePt" dir="t"/>
          </a:scene3d>
        </p:spPr>
        <p:style>
          <a:lnRef idx="1">
            <a:schemeClr val="accent6"/>
          </a:lnRef>
          <a:fillRef idx="2">
            <a:schemeClr val="accent6"/>
          </a:fillRef>
          <a:effectRef idx="1">
            <a:schemeClr val="accent6"/>
          </a:effectRef>
          <a:fontRef idx="minor">
            <a:schemeClr val="dk1"/>
          </a:fontRef>
        </p:style>
        <p:txBody>
          <a:bodyPr wrap="square" lIns="180000" tIns="144000" bIns="180000">
            <a:spAutoFit/>
          </a:bodyPr>
          <a:lstStyle/>
          <a:p>
            <a:pPr marL="457200" indent="-457200">
              <a:lnSpc>
                <a:spcPct val="150000"/>
              </a:lnSpc>
              <a:buClr>
                <a:srgbClr val="F19903"/>
              </a:buClr>
              <a:buFont typeface="Wingdings" panose="05000000000000000000" pitchFamily="2" charset="2"/>
              <a:buChar char="l"/>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每一趟归并的时间复杂度为</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nSpc>
                <a:spcPct val="150000"/>
              </a:lnSpc>
              <a:buClr>
                <a:srgbClr val="F19903"/>
              </a:buClr>
              <a:buFont typeface="Wingdings" panose="05000000000000000000" pitchFamily="2" charset="2"/>
              <a:buChar char="l"/>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总共需进行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kumimoji="1"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20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趟。</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nSpc>
                <a:spcPct val="150000"/>
              </a:lnSpc>
              <a:buClr>
                <a:srgbClr val="F19903"/>
              </a:buClr>
              <a:buFont typeface="Wingdings" panose="05000000000000000000" pitchFamily="2" charset="2"/>
              <a:buChar char="l"/>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二路归并排序的时间复杂度为</a:t>
            </a:r>
            <a:r>
              <a:rPr kumimoji="1"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Ο(</a:t>
            </a:r>
            <a:r>
              <a:rPr kumimoji="1" lang="en-US" altLang="zh-CN" sz="2000" i="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2000" baseline="-250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2000" i="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a:t>
            </a:r>
            <a:endParaRPr kumimoji="1" lang="zh-CN" altLang="en-US" sz="20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623392" y="1680320"/>
            <a:ext cx="2571768" cy="4508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r>
              <a:rPr kumimoji="1" lang="zh-CN" altLang="en-US"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kumimoji="1"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时间复杂度分析</a:t>
            </a:r>
            <a:endParaRPr lang="zh-CN" altLang="en-US" sz="2000" dirty="0">
              <a:solidFill>
                <a:srgbClr val="F19903"/>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7" name="TextBox 3"/>
          <p:cNvSpPr txBox="1"/>
          <p:nvPr/>
        </p:nvSpPr>
        <p:spPr>
          <a:xfrm>
            <a:off x="0" y="99384"/>
            <a:ext cx="3575720"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8" name="Rectangle 7" descr="信纸">
            <a:hlinkClick r:id="" action="ppaction://hlinkshowjump?jump=nextslide"/>
          </p:cNvPr>
          <p:cNvSpPr>
            <a:spLocks noChangeArrowheads="1"/>
          </p:cNvSpPr>
          <p:nvPr/>
        </p:nvSpPr>
        <p:spPr bwMode="auto">
          <a:xfrm>
            <a:off x="222179" y="892004"/>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3.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623392" y="1671838"/>
            <a:ext cx="2592288" cy="461665"/>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2069" y="2786805"/>
            <a:ext cx="3875386" cy="38753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778062" y="5984401"/>
            <a:ext cx="3714776" cy="475615"/>
          </a:xfrm>
          <a:prstGeom prst="rect">
            <a:avLst/>
          </a:prstGeom>
          <a:noFill/>
          <a:ln w="9525">
            <a:noFill/>
            <a:miter lim="800000"/>
          </a:ln>
          <a:effectLst/>
        </p:spPr>
        <p:txBody>
          <a:bodyPr wrap="square">
            <a:spAutoFit/>
          </a:bodyPr>
          <a:lstStyle/>
          <a:p>
            <a:pPr>
              <a:lnSpc>
                <a:spcPct val="125000"/>
              </a:lnSpc>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所以空间复杂度为</a:t>
            </a:r>
            <a:r>
              <a:rPr kumimoji="1"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Ο(</a:t>
            </a:r>
            <a:r>
              <a:rPr kumimoji="1" lang="en-US" altLang="zh-CN" sz="2000" i="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endParaRPr kumimoji="1"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Box 22"/>
          <p:cNvSpPr txBox="1"/>
          <p:nvPr/>
        </p:nvSpPr>
        <p:spPr>
          <a:xfrm>
            <a:off x="695400" y="2251846"/>
            <a:ext cx="8215370" cy="808990"/>
          </a:xfrm>
          <a:prstGeom prst="rect">
            <a:avLst/>
          </a:prstGeom>
          <a:noFill/>
        </p:spPr>
        <p:txBody>
          <a:bodyPr wrap="square" rtlCol="0">
            <a:spAutoFit/>
          </a:bodyPr>
          <a:lstStyle/>
          <a:p>
            <a:pPr>
              <a:lnSpc>
                <a:spcPts val="28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每一次</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二路归并后</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临时空间都会释放。而最后的一次</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二路归</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需要全部元素参加归并：</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9"/>
          <p:cNvSpPr txBox="1"/>
          <p:nvPr/>
        </p:nvSpPr>
        <p:spPr>
          <a:xfrm>
            <a:off x="744072" y="5442680"/>
            <a:ext cx="4000528"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占用临时空间为全部元素个数</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1" name="组合 30"/>
          <p:cNvGrpSpPr/>
          <p:nvPr/>
        </p:nvGrpSpPr>
        <p:grpSpPr>
          <a:xfrm>
            <a:off x="835617" y="3276784"/>
            <a:ext cx="7858180" cy="1643074"/>
            <a:chOff x="357158" y="2214554"/>
            <a:chExt cx="7858180" cy="1643074"/>
          </a:xfrm>
        </p:grpSpPr>
        <p:sp>
          <p:nvSpPr>
            <p:cNvPr id="17" name="矩形 16"/>
            <p:cNvSpPr/>
            <p:nvPr/>
          </p:nvSpPr>
          <p:spPr>
            <a:xfrm>
              <a:off x="6929454" y="2214554"/>
              <a:ext cx="1285884" cy="500066"/>
            </a:xfrm>
            <a:prstGeom prst="rect">
              <a:avLst/>
            </a:prstGeom>
            <a:gradFill>
              <a:gsLst>
                <a:gs pos="0">
                  <a:srgbClr val="F19903"/>
                </a:gs>
                <a:gs pos="35000">
                  <a:srgbClr val="F19903"/>
                </a:gs>
                <a:gs pos="100000">
                  <a:schemeClr val="accent4">
                    <a:tint val="15000"/>
                    <a:satMod val="350000"/>
                  </a:schemeClr>
                </a:gs>
              </a:gsLst>
            </a:gradFill>
            <a:ln>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矩形 17"/>
            <p:cNvSpPr/>
            <p:nvPr/>
          </p:nvSpPr>
          <p:spPr>
            <a:xfrm>
              <a:off x="357158" y="2214554"/>
              <a:ext cx="6143668" cy="500066"/>
            </a:xfrm>
            <a:prstGeom prst="rect">
              <a:avLst/>
            </a:prstGeom>
            <a:gradFill>
              <a:gsLst>
                <a:gs pos="0">
                  <a:srgbClr val="F19903"/>
                </a:gs>
                <a:gs pos="35000">
                  <a:srgbClr val="F19903"/>
                </a:gs>
                <a:gs pos="100000">
                  <a:srgbClr val="FFFFFF"/>
                </a:gs>
              </a:gsLst>
            </a:gradFill>
            <a:ln>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0    1    2     3     6    7    8    9</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矩形 18"/>
            <p:cNvSpPr/>
            <p:nvPr/>
          </p:nvSpPr>
          <p:spPr>
            <a:xfrm>
              <a:off x="357158" y="3357562"/>
              <a:ext cx="7858180" cy="500066"/>
            </a:xfrm>
            <a:prstGeom prst="rect">
              <a:avLst/>
            </a:prstGeom>
            <a:gradFill>
              <a:gsLst>
                <a:gs pos="0">
                  <a:srgbClr val="F19903"/>
                </a:gs>
                <a:gs pos="35000">
                  <a:srgbClr val="F19903"/>
                </a:gs>
                <a:gs pos="100000">
                  <a:schemeClr val="accent4">
                    <a:tint val="15000"/>
                    <a:satMod val="350000"/>
                  </a:schemeClr>
                </a:gs>
              </a:gsLst>
            </a:gradFill>
            <a:ln>
              <a:solidFill>
                <a:srgbClr val="F1990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0    1    2     3    4    5    6    7    8    9</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1" name="组合 20"/>
            <p:cNvGrpSpPr/>
            <p:nvPr/>
          </p:nvGrpSpPr>
          <p:grpSpPr>
            <a:xfrm>
              <a:off x="3428992" y="2714620"/>
              <a:ext cx="4143404" cy="642942"/>
              <a:chOff x="3428992" y="2714620"/>
              <a:chExt cx="4143404" cy="642942"/>
            </a:xfrm>
          </p:grpSpPr>
          <p:cxnSp>
            <p:nvCxnSpPr>
              <p:cNvPr id="25" name="直接连接符 24"/>
              <p:cNvCxnSpPr>
                <a:stCxn id="18" idx="2"/>
                <a:endCxn id="19" idx="0"/>
              </p:cNvCxnSpPr>
              <p:nvPr/>
            </p:nvCxnSpPr>
            <p:spPr>
              <a:xfrm rot="16200000" flipH="1">
                <a:off x="3536149" y="2607463"/>
                <a:ext cx="642942" cy="857256"/>
              </a:xfrm>
              <a:prstGeom prst="line">
                <a:avLst/>
              </a:prstGeom>
              <a:ln w="28575">
                <a:solidFill>
                  <a:srgbClr val="F1990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7" idx="2"/>
              </p:cNvCxnSpPr>
              <p:nvPr/>
            </p:nvCxnSpPr>
            <p:spPr>
              <a:xfrm rot="5400000">
                <a:off x="6143636" y="1928802"/>
                <a:ext cx="642942" cy="2214578"/>
              </a:xfrm>
              <a:prstGeom prst="line">
                <a:avLst/>
              </a:prstGeom>
              <a:ln w="28575">
                <a:solidFill>
                  <a:srgbClr val="F19903"/>
                </a:solidFill>
              </a:ln>
            </p:spPr>
            <p:style>
              <a:lnRef idx="1">
                <a:schemeClr val="accent1"/>
              </a:lnRef>
              <a:fillRef idx="0">
                <a:schemeClr val="accent1"/>
              </a:fillRef>
              <a:effectRef idx="0">
                <a:schemeClr val="accent1"/>
              </a:effectRef>
              <a:fontRef idx="minor">
                <a:schemeClr val="tx1"/>
              </a:fontRef>
            </p:style>
          </p:cxnSp>
        </p:grpSp>
      </p:grpSp>
      <p:sp>
        <p:nvSpPr>
          <p:cNvPr id="15" name="灯片编号占位符 14"/>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4" name="TextBox 3"/>
          <p:cNvSpPr txBox="1"/>
          <p:nvPr/>
        </p:nvSpPr>
        <p:spPr>
          <a:xfrm>
            <a:off x="0" y="115040"/>
            <a:ext cx="3464194"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6" name="Rectangle 7" descr="信纸">
            <a:hlinkClick r:id="" action="ppaction://hlinkshowjump?jump=nextslide"/>
          </p:cNvPr>
          <p:cNvSpPr>
            <a:spLocks noChangeArrowheads="1"/>
          </p:cNvSpPr>
          <p:nvPr/>
        </p:nvSpPr>
        <p:spPr bwMode="auto">
          <a:xfrm>
            <a:off x="160773" y="919280"/>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3.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92870" y="1608904"/>
            <a:ext cx="2671324" cy="492867"/>
            <a:chOff x="562355" y="1578856"/>
            <a:chExt cx="2671324" cy="492867"/>
          </a:xfrm>
        </p:grpSpPr>
        <p:sp>
          <p:nvSpPr>
            <p:cNvPr id="12" name="TextBox 11"/>
            <p:cNvSpPr txBox="1"/>
            <p:nvPr/>
          </p:nvSpPr>
          <p:spPr>
            <a:xfrm>
              <a:off x="590473" y="1598699"/>
              <a:ext cx="2643206" cy="450850"/>
            </a:xfrm>
            <a:prstGeom prst="rect">
              <a:avLst/>
            </a:prstGeom>
            <a:ln w="31750">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r>
                <a:rPr kumimoji="1" lang="zh-CN" altLang="en-US"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空间复杂度分析</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562355" y="1578856"/>
              <a:ext cx="2671324" cy="492867"/>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64672" y="1634074"/>
            <a:ext cx="4581128" cy="45811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bldLvl="0" animBg="1"/>
      <p:bldP spid="23"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9786" y="2404188"/>
            <a:ext cx="7929618" cy="173291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nSpc>
                <a:spcPts val="2600"/>
              </a:lnSpc>
              <a:spcBef>
                <a:spcPts val="1200"/>
              </a:spcBef>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数据序列</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5，4，15，10，3，2，9，6，8)</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是某排序方法第一趟后的结果，该排序算法可能是（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600"/>
              </a:lnSpc>
              <a:spcBef>
                <a:spcPts val="1200"/>
              </a:spcBef>
            </a:pPr>
            <a:r>
              <a:rPr lang="pt-BR" sz="2000" dirty="0">
                <a:latin typeface="微软雅黑" panose="020B0503020204020204" pitchFamily="34" charset="-122"/>
                <a:ea typeface="微软雅黑" panose="020B0503020204020204" pitchFamily="34" charset="-122"/>
                <a:cs typeface="Consolas" panose="020B0609020204030204" pitchFamily="49" charset="0"/>
              </a:rPr>
              <a:t>   </a:t>
            </a:r>
            <a:r>
              <a:rPr lang="pt-BR"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冒泡排序</a:t>
            </a:r>
            <a:r>
              <a:rPr lang="pt-BR"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pt-BR"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二路归并排序</a:t>
            </a:r>
            <a:endPar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600"/>
              </a:lnSpc>
              <a:spcBef>
                <a:spcPts val="1200"/>
              </a:spcBef>
            </a:pPr>
            <a:r>
              <a:rPr lang="pt-BR"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C.</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堆排序</a:t>
            </a:r>
            <a:r>
              <a:rPr lang="pt-BR"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简单选择排序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738414" y="4759383"/>
            <a:ext cx="6143668"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第一趟：</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5，4</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15，10</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3，2</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7030A0"/>
                </a:solidFill>
                <a:latin typeface="微软雅黑" panose="020B0503020204020204" pitchFamily="34" charset="-122"/>
                <a:ea typeface="微软雅黑" panose="020B0503020204020204" pitchFamily="34" charset="-122"/>
                <a:cs typeface="Consolas" panose="020B0609020204030204" pitchFamily="49" charset="0"/>
              </a:rPr>
              <a:t>9，6</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8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2738414" y="5333146"/>
            <a:ext cx="3786214"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相邻的两个元素都是递减的</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 Box 23"/>
          <p:cNvSpPr txBox="1">
            <a:spLocks noChangeArrowheads="1"/>
          </p:cNvSpPr>
          <p:nvPr/>
        </p:nvSpPr>
        <p:spPr bwMode="gray">
          <a:xfrm>
            <a:off x="839416" y="2404188"/>
            <a:ext cx="1048441" cy="398780"/>
          </a:xfrm>
          <a:prstGeom prst="rect">
            <a:avLst/>
          </a:prstGeom>
          <a:noFill/>
          <a:ln w="9525" algn="ctr">
            <a:noFill/>
            <a:miter lim="800000"/>
          </a:ln>
        </p:spPr>
        <p:txBody>
          <a:bodyPr wrap="square">
            <a:spAutoFit/>
          </a:bodyPr>
          <a:lstStyle/>
          <a:p>
            <a:pPr algn="ctr">
              <a:spcBef>
                <a:spcPct val="50000"/>
              </a:spcBef>
            </a:pP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灯片编号占位符 13"/>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3" name="TextBox 3"/>
          <p:cNvSpPr txBox="1"/>
          <p:nvPr/>
        </p:nvSpPr>
        <p:spPr>
          <a:xfrm>
            <a:off x="0" y="122097"/>
            <a:ext cx="364772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5" name="Rectangle 7" descr="信纸">
            <a:hlinkClick r:id="" action="ppaction://hlinkshowjump?jump=nextslide"/>
          </p:cNvPr>
          <p:cNvSpPr>
            <a:spLocks noChangeArrowheads="1"/>
          </p:cNvSpPr>
          <p:nvPr/>
        </p:nvSpPr>
        <p:spPr bwMode="auto">
          <a:xfrm>
            <a:off x="130927" y="944060"/>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3.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839416" y="1652907"/>
            <a:ext cx="2671324" cy="492867"/>
            <a:chOff x="562355" y="1578856"/>
            <a:chExt cx="2671324" cy="492867"/>
          </a:xfrm>
        </p:grpSpPr>
        <p:sp>
          <p:nvSpPr>
            <p:cNvPr id="18" name="TextBox 11"/>
            <p:cNvSpPr txBox="1"/>
            <p:nvPr/>
          </p:nvSpPr>
          <p:spPr>
            <a:xfrm>
              <a:off x="590473" y="1598699"/>
              <a:ext cx="2643206" cy="450850"/>
            </a:xfrm>
            <a:prstGeom prst="rect">
              <a:avLst/>
            </a:prstGeom>
            <a:ln w="31750">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r>
                <a:rPr kumimoji="1" lang="zh-CN" altLang="en-US"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空间复杂度分析</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562355" y="1578856"/>
              <a:ext cx="2671324" cy="492867"/>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72264" y="2878739"/>
            <a:ext cx="3916158" cy="3916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88365" y="2184242"/>
            <a:ext cx="7215270" cy="2861310"/>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nSpc>
                <a:spcPts val="2800"/>
              </a:lnSpc>
              <a:spcBef>
                <a:spcPts val="1200"/>
              </a:spcBef>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就排序算法所用的辅助空间而言，堆排序、快速排序和归并排序的关系是（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800"/>
              </a:lnSpc>
              <a:spcBef>
                <a:spcPts val="1200"/>
              </a:spcBef>
            </a:pPr>
            <a:r>
              <a:rPr 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堆排序</a:t>
            </a:r>
            <a:r>
              <a:rPr 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&lt; </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快速排序</a:t>
            </a:r>
            <a:r>
              <a:rPr 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&lt; </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归并排序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800"/>
              </a:lnSpc>
              <a:spcBef>
                <a:spcPts val="1200"/>
              </a:spcBef>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堆排序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归并排序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快速排序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800"/>
              </a:lnSpc>
              <a:spcBef>
                <a:spcPts val="1200"/>
              </a:spcBef>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C.</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堆排序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&gt;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归并排序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&gt;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快速排序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800"/>
              </a:lnSpc>
              <a:spcBef>
                <a:spcPts val="1200"/>
              </a:spcBef>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堆排序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&gt;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快速排序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&gt;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归并排序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7" name="组合 16"/>
          <p:cNvGrpSpPr/>
          <p:nvPr/>
        </p:nvGrpSpPr>
        <p:grpSpPr>
          <a:xfrm>
            <a:off x="2488365" y="5310853"/>
            <a:ext cx="4643470" cy="1029580"/>
            <a:chOff x="1500166" y="4357694"/>
            <a:chExt cx="4643470" cy="1029580"/>
          </a:xfrm>
        </p:grpSpPr>
        <p:sp>
          <p:nvSpPr>
            <p:cNvPr id="3" name="TextBox 2"/>
            <p:cNvSpPr txBox="1"/>
            <p:nvPr/>
          </p:nvSpPr>
          <p:spPr>
            <a:xfrm>
              <a:off x="1500166" y="4357694"/>
              <a:ext cx="4643470"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堆排序、快速排序、归并排序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1643042" y="4988494"/>
              <a:ext cx="3286148" cy="398780"/>
            </a:xfrm>
            <a:prstGeom prst="rect">
              <a:avLst/>
            </a:prstGeom>
            <a:noFill/>
          </p:spPr>
          <p:txBody>
            <a:bodyPr wrap="squar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O(1)   O(log</a:t>
              </a:r>
              <a:r>
                <a:rPr lang="en-US" altLang="zh-CN" sz="2000" baseline="-25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O(</a:t>
              </a:r>
              <a:r>
                <a:rPr lang="en-US" altLang="zh-CN" sz="2000" i="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 name="直接连接符 6"/>
            <p:cNvCxnSpPr/>
            <p:nvPr/>
          </p:nvCxnSpPr>
          <p:spPr>
            <a:xfrm rot="5400000">
              <a:off x="1964513" y="4892685"/>
              <a:ext cx="214314" cy="158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a:off x="3035289" y="4892685"/>
              <a:ext cx="214314" cy="158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a:off x="4321173" y="4892685"/>
              <a:ext cx="214314" cy="1588"/>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sp>
        <p:nvSpPr>
          <p:cNvPr id="19" name="灯片编号占位符 18"/>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8" name="TextBox 3"/>
          <p:cNvSpPr txBox="1"/>
          <p:nvPr/>
        </p:nvSpPr>
        <p:spPr>
          <a:xfrm>
            <a:off x="6386" y="79654"/>
            <a:ext cx="3503712"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0" name="Rectangle 7" descr="信纸">
            <a:hlinkClick r:id="" action="ppaction://hlinkshowjump?jump=nextslide"/>
          </p:cNvPr>
          <p:cNvSpPr>
            <a:spLocks noChangeArrowheads="1"/>
          </p:cNvSpPr>
          <p:nvPr/>
        </p:nvSpPr>
        <p:spPr bwMode="auto">
          <a:xfrm>
            <a:off x="191344" y="963015"/>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3.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95400" y="1581816"/>
            <a:ext cx="2671324" cy="492867"/>
            <a:chOff x="562355" y="1578856"/>
            <a:chExt cx="2671324" cy="492867"/>
          </a:xfrm>
        </p:grpSpPr>
        <p:sp>
          <p:nvSpPr>
            <p:cNvPr id="22" name="TextBox 11"/>
            <p:cNvSpPr txBox="1"/>
            <p:nvPr/>
          </p:nvSpPr>
          <p:spPr>
            <a:xfrm>
              <a:off x="590473" y="1598699"/>
              <a:ext cx="2643206" cy="450850"/>
            </a:xfrm>
            <a:prstGeom prst="rect">
              <a:avLst/>
            </a:prstGeom>
            <a:ln w="31750">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r>
                <a:rPr kumimoji="1" lang="zh-CN" altLang="en-US"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空间复杂度分析</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562355" y="1578856"/>
              <a:ext cx="2671324" cy="492867"/>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95185" y="2184242"/>
            <a:ext cx="1198880" cy="398780"/>
          </a:xfrm>
          <a:prstGeom prst="rect">
            <a:avLst/>
          </a:prstGeom>
        </p:spPr>
        <p:txBody>
          <a:bodyPr wrap="none">
            <a:spAutoFit/>
          </a:bodyPr>
          <a:lstStyle/>
          <a:p>
            <a:pPr algn="ctr">
              <a:spcBef>
                <a:spcPct val="50000"/>
              </a:spcBef>
            </a:pP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71236" y="2676965"/>
            <a:ext cx="3664798" cy="3664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78025" y="1983124"/>
            <a:ext cx="8248430" cy="4595495"/>
          </a:xfrm>
          <a:prstGeom prst="rect">
            <a:avLst/>
          </a:prstGeom>
          <a:solidFill>
            <a:schemeClr val="bg1"/>
          </a:solidFill>
          <a:ln w="3175">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MergeSortDC</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RecType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low,int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high)</a:t>
            </a:r>
            <a:r>
              <a:rPr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对</a:t>
            </a:r>
            <a:r>
              <a:rPr lang="en-US" altLang="zh-CN" sz="18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1800" dirty="0" err="1">
                <a:solidFill>
                  <a:srgbClr val="00B050"/>
                </a:solidFill>
                <a:latin typeface="微软雅黑" panose="020B0503020204020204" pitchFamily="34" charset="-122"/>
                <a:ea typeface="微软雅黑" panose="020B0503020204020204" pitchFamily="34" charset="-122"/>
                <a:cs typeface="Consolas" panose="020B0609020204030204" pitchFamily="49" charset="0"/>
              </a:rPr>
              <a:t>low..high</a:t>
            </a:r>
            <a:r>
              <a:rPr lang="en-US" altLang="zh-CN" sz="18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进行二路归并排序</a:t>
            </a:r>
            <a:endParaRPr lang="zh-CN" altLang="zh-CN" sz="18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mid;</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(low&lt;high)</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mid=(</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low+high</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MergeSortDC</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R,low,mid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MergeSortDC</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(R,mid+1,high);</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Merge(</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R,low,mid,high</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MergeSort1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RecType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R[],int n)</a:t>
            </a:r>
            <a:r>
              <a:rPr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自顶向下的二路归并算法</a:t>
            </a:r>
            <a:endParaRPr lang="zh-CN" altLang="zh-CN" sz="1800" dirty="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MergeSortDC</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(R,0,n-1);</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4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灯片编号占位符 5"/>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5" name="TextBox 3"/>
          <p:cNvSpPr txBox="1"/>
          <p:nvPr/>
        </p:nvSpPr>
        <p:spPr>
          <a:xfrm>
            <a:off x="0" y="93220"/>
            <a:ext cx="328768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7" name="Rectangle 7" descr="信纸">
            <a:hlinkClick r:id="" action="ppaction://hlinkshowjump?jump=nextslide"/>
          </p:cNvPr>
          <p:cNvSpPr>
            <a:spLocks noChangeArrowheads="1"/>
          </p:cNvSpPr>
          <p:nvPr/>
        </p:nvSpPr>
        <p:spPr bwMode="auto">
          <a:xfrm>
            <a:off x="191344" y="900947"/>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3.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4079776" y="1236952"/>
            <a:ext cx="4357718" cy="461665"/>
          </a:xfrm>
          <a:prstGeom prst="rect">
            <a:avLst/>
          </a:prstGeom>
          <a:solidFill>
            <a:schemeClr val="bg1"/>
          </a:solid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zh-CN" sz="2000" spc="50" dirty="0">
                <a:ln w="11430"/>
                <a:solidFill>
                  <a:schemeClr val="tx1"/>
                </a:solidFill>
                <a:latin typeface="微软雅黑" panose="020B0503020204020204" pitchFamily="34" charset="-122"/>
                <a:ea typeface="微软雅黑" panose="020B0503020204020204" pitchFamily="34" charset="-122"/>
                <a:cs typeface="Consolas" panose="020B0609020204030204" pitchFamily="49" charset="0"/>
              </a:rPr>
              <a:t>自顶向下的递归</a:t>
            </a:r>
            <a:r>
              <a:rPr lang="zh-CN" altLang="en-US" sz="2000" spc="50" dirty="0">
                <a:ln w="1143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二路归并排序算法</a:t>
            </a:r>
            <a:endParaRPr lang="zh-CN" altLang="en-US" sz="2000" spc="50" dirty="0">
              <a:ln w="1143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矩形 10"/>
          <p:cNvSpPr/>
          <p:nvPr/>
        </p:nvSpPr>
        <p:spPr>
          <a:xfrm>
            <a:off x="3181473" y="1983124"/>
            <a:ext cx="8248430" cy="4582114"/>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0704" y="2276872"/>
            <a:ext cx="3956764" cy="39567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p:cNvGrpSpPr/>
          <p:nvPr/>
        </p:nvGrpSpPr>
        <p:grpSpPr>
          <a:xfrm>
            <a:off x="3049615" y="2165353"/>
            <a:ext cx="3808413" cy="1520825"/>
            <a:chOff x="1882805" y="4594244"/>
            <a:chExt cx="3808413" cy="1520825"/>
          </a:xfrm>
        </p:grpSpPr>
        <p:sp>
          <p:nvSpPr>
            <p:cNvPr id="41987" name="Text Box 3"/>
            <p:cNvSpPr txBox="1">
              <a:spLocks noChangeArrowheads="1"/>
            </p:cNvSpPr>
            <p:nvPr/>
          </p:nvSpPr>
          <p:spPr bwMode="auto">
            <a:xfrm>
              <a:off x="2667030" y="4594244"/>
              <a:ext cx="1368425" cy="583565"/>
            </a:xfrm>
            <a:prstGeom prst="rect">
              <a:avLst/>
            </a:prstGeom>
            <a:noFill/>
            <a:ln w="9525">
              <a:noFill/>
              <a:miter lim="800000"/>
            </a:ln>
            <a:effectLst/>
          </p:spPr>
          <p:txBody>
            <a:bodyPr>
              <a:spAutoFit/>
            </a:bodyPr>
            <a:lstStyle/>
            <a:p>
              <a:pPr algn="l">
                <a:spcBef>
                  <a:spcPct val="50000"/>
                </a:spcBef>
              </a:pP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2 3 9</a:t>
              </a:r>
              <a:endPar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989" name="Text Box 5"/>
            <p:cNvSpPr txBox="1">
              <a:spLocks noChangeArrowheads="1"/>
            </p:cNvSpPr>
            <p:nvPr/>
          </p:nvSpPr>
          <p:spPr bwMode="auto">
            <a:xfrm>
              <a:off x="1882805" y="5746769"/>
              <a:ext cx="1008063" cy="368300"/>
            </a:xfrm>
            <a:prstGeom prst="rect">
              <a:avLst/>
            </a:prstGeom>
            <a:noFill/>
            <a:ln w="9525">
              <a:noFill/>
              <a:miter lim="800000"/>
            </a:ln>
            <a:effectLst/>
          </p:spPr>
          <p:txBody>
            <a:bodyPr>
              <a:spAutoFit/>
            </a:bodyPr>
            <a:lstStyle/>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百位</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990" name="Text Box 6"/>
            <p:cNvSpPr txBox="1">
              <a:spLocks noChangeArrowheads="1"/>
            </p:cNvSpPr>
            <p:nvPr/>
          </p:nvSpPr>
          <p:spPr bwMode="auto">
            <a:xfrm>
              <a:off x="2954368" y="5746769"/>
              <a:ext cx="1008062" cy="368300"/>
            </a:xfrm>
            <a:prstGeom prst="rect">
              <a:avLst/>
            </a:prstGeom>
            <a:noFill/>
            <a:ln w="9525">
              <a:noFill/>
              <a:miter lim="800000"/>
            </a:ln>
            <a:effectLst/>
          </p:spPr>
          <p:txBody>
            <a:bodyPr>
              <a:spAutoFit/>
            </a:bodyPr>
            <a:lstStyle/>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十位</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991" name="Text Box 7"/>
            <p:cNvSpPr txBox="1">
              <a:spLocks noChangeArrowheads="1"/>
            </p:cNvSpPr>
            <p:nvPr/>
          </p:nvSpPr>
          <p:spPr bwMode="auto">
            <a:xfrm>
              <a:off x="3890993" y="5746769"/>
              <a:ext cx="1008062" cy="368300"/>
            </a:xfrm>
            <a:prstGeom prst="rect">
              <a:avLst/>
            </a:prstGeom>
            <a:noFill/>
            <a:ln w="9525">
              <a:noFill/>
              <a:miter lim="800000"/>
            </a:ln>
            <a:effectLst/>
          </p:spPr>
          <p:txBody>
            <a:bodyPr>
              <a:spAutoFit/>
            </a:bodyPr>
            <a:lstStyle/>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个位</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992" name="Freeform 8"/>
            <p:cNvSpPr/>
            <p:nvPr/>
          </p:nvSpPr>
          <p:spPr bwMode="auto">
            <a:xfrm>
              <a:off x="2414575" y="5214950"/>
              <a:ext cx="442913" cy="522287"/>
            </a:xfrm>
            <a:custGeom>
              <a:avLst/>
              <a:gdLst/>
              <a:ahLst/>
              <a:cxnLst>
                <a:cxn ang="0">
                  <a:pos x="0" y="329"/>
                </a:cxn>
                <a:cxn ang="0">
                  <a:pos x="279" y="0"/>
                </a:cxn>
              </a:cxnLst>
              <a:rect l="0" t="0" r="r" b="b"/>
              <a:pathLst>
                <a:path w="279" h="329">
                  <a:moveTo>
                    <a:pt x="0" y="329"/>
                  </a:moveTo>
                  <a:lnTo>
                    <a:pt x="279" y="0"/>
                  </a:lnTo>
                </a:path>
              </a:pathLst>
            </a:custGeom>
            <a:noFill/>
            <a:ln w="28575" cap="flat" cmpd="sng">
              <a:solidFill>
                <a:srgbClr val="008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1993" name="Line 9"/>
            <p:cNvSpPr>
              <a:spLocks noChangeShapeType="1"/>
            </p:cNvSpPr>
            <p:nvPr/>
          </p:nvSpPr>
          <p:spPr bwMode="auto">
            <a:xfrm flipV="1">
              <a:off x="3306793" y="5243531"/>
              <a:ext cx="0" cy="503238"/>
            </a:xfrm>
            <a:prstGeom prst="line">
              <a:avLst/>
            </a:prstGeom>
            <a:noFill/>
            <a:ln w="28575">
              <a:solidFill>
                <a:srgbClr val="008000"/>
              </a:solidFill>
              <a:roun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1994" name="Freeform 10"/>
            <p:cNvSpPr/>
            <p:nvPr/>
          </p:nvSpPr>
          <p:spPr bwMode="auto">
            <a:xfrm>
              <a:off x="3819555" y="5245119"/>
              <a:ext cx="342900" cy="522287"/>
            </a:xfrm>
            <a:custGeom>
              <a:avLst/>
              <a:gdLst/>
              <a:ahLst/>
              <a:cxnLst>
                <a:cxn ang="0">
                  <a:pos x="216" y="329"/>
                </a:cxn>
                <a:cxn ang="0">
                  <a:pos x="0" y="0"/>
                </a:cxn>
              </a:cxnLst>
              <a:rect l="0" t="0" r="r" b="b"/>
              <a:pathLst>
                <a:path w="216" h="329">
                  <a:moveTo>
                    <a:pt x="216" y="329"/>
                  </a:moveTo>
                  <a:lnTo>
                    <a:pt x="0" y="0"/>
                  </a:lnTo>
                </a:path>
              </a:pathLst>
            </a:custGeom>
            <a:noFill/>
            <a:ln w="28575" cap="flat" cmpd="sng">
              <a:solidFill>
                <a:srgbClr val="008000"/>
              </a:solidFill>
              <a:prstDash val="solid"/>
              <a:round/>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1995" name="Line 11"/>
            <p:cNvSpPr>
              <a:spLocks noChangeShapeType="1"/>
            </p:cNvSpPr>
            <p:nvPr/>
          </p:nvSpPr>
          <p:spPr bwMode="auto">
            <a:xfrm flipH="1">
              <a:off x="4106893" y="4989531"/>
              <a:ext cx="504825" cy="0"/>
            </a:xfrm>
            <a:prstGeom prst="line">
              <a:avLst/>
            </a:prstGeom>
            <a:noFill/>
            <a:ln w="28575">
              <a:solidFill>
                <a:srgbClr val="008000"/>
              </a:solidFill>
              <a:roun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1996" name="Text Box 12"/>
            <p:cNvSpPr txBox="1">
              <a:spLocks noChangeArrowheads="1"/>
            </p:cNvSpPr>
            <p:nvPr/>
          </p:nvSpPr>
          <p:spPr bwMode="auto">
            <a:xfrm>
              <a:off x="4683155" y="4738706"/>
              <a:ext cx="1008063" cy="398780"/>
            </a:xfrm>
            <a:prstGeom prst="rect">
              <a:avLst/>
            </a:prstGeom>
            <a:noFill/>
            <a:ln w="9525">
              <a:noFill/>
              <a:miter lim="800000"/>
            </a:ln>
            <a:effectLst/>
          </p:spPr>
          <p:txBody>
            <a:bodyPr>
              <a:spAutoFit/>
            </a:bodyPr>
            <a:lstStyle/>
            <a:p>
              <a:pPr algn="l">
                <a:spcBef>
                  <a:spcPct val="50000"/>
                </a:spcBef>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8" name="TextBox 17"/>
          <p:cNvSpPr txBox="1"/>
          <p:nvPr/>
        </p:nvSpPr>
        <p:spPr>
          <a:xfrm>
            <a:off x="2381224" y="1643050"/>
            <a:ext cx="5857916" cy="398780"/>
          </a:xfrm>
          <a:prstGeom prst="rect">
            <a:avLst/>
          </a:prstGeom>
          <a:noFill/>
        </p:spPr>
        <p:txBody>
          <a:bodyPr wrap="square" rtlCol="0">
            <a:spAutoFit/>
          </a:bodyPr>
          <a:lstStyle/>
          <a:p>
            <a:pPr algn="l"/>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基数</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：对于二进制数</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，对于十进制数</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30"/>
          <p:cNvGrpSpPr/>
          <p:nvPr/>
        </p:nvGrpSpPr>
        <p:grpSpPr>
          <a:xfrm>
            <a:off x="1809721" y="3786190"/>
            <a:ext cx="7636247" cy="2428892"/>
            <a:chOff x="285720" y="3786190"/>
            <a:chExt cx="7636247" cy="2428892"/>
          </a:xfrm>
        </p:grpSpPr>
        <p:sp>
          <p:nvSpPr>
            <p:cNvPr id="41986" name="Text Box 2"/>
            <p:cNvSpPr txBox="1">
              <a:spLocks noChangeArrowheads="1"/>
            </p:cNvSpPr>
            <p:nvPr/>
          </p:nvSpPr>
          <p:spPr bwMode="auto">
            <a:xfrm>
              <a:off x="285720" y="4283620"/>
              <a:ext cx="6500858" cy="501650"/>
            </a:xfrm>
            <a:prstGeom prst="rect">
              <a:avLst/>
            </a:prstGeom>
            <a:noFill/>
            <a:ln w="9525">
              <a:noFill/>
              <a:miter lim="800000"/>
            </a:ln>
            <a:effectLst/>
          </p:spPr>
          <p:txBody>
            <a:bodyPr wrap="square" lIns="54000" rIns="126000">
              <a:spAutoFit/>
            </a:bodyPr>
            <a:lstStyle/>
            <a:p>
              <a:pPr>
                <a:lnSpc>
                  <a:spcPts val="3200"/>
                </a:lnSpc>
                <a:spcBef>
                  <a:spcPct val="50000"/>
                </a:spcBef>
              </a:pP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元素</a:t>
              </a:r>
              <a:r>
                <a:rPr kumimoji="1"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的关键字</a:t>
              </a:r>
              <a:r>
                <a:rPr kumimoji="1"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 </a:t>
              </a:r>
              <a:r>
                <a:rPr kumimoji="1" lang="en-US" altLang="zh-CN" sz="22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kumimoji="1" lang="en-US" altLang="zh-CN" sz="2200" dirty="0">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en-US" altLang="zh-CN" sz="2200" i="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sz="2200" i="1" baseline="-25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2200" i="1" baseline="30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d</a:t>
              </a:r>
              <a:r>
                <a:rPr kumimoji="1" lang="en-US" altLang="zh-CN" sz="2200" baseline="30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-1 </a:t>
              </a:r>
              <a:r>
                <a:rPr kumimoji="1" lang="en-US" altLang="zh-CN" sz="2200" i="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sz="2200" i="1" baseline="-25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2200" i="1" baseline="30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d</a:t>
              </a:r>
              <a:r>
                <a:rPr kumimoji="1" lang="en-US" altLang="zh-CN" sz="2200" baseline="30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-2 </a:t>
              </a:r>
              <a:r>
                <a:rPr kumimoji="1" lang="en-US" altLang="zh-CN" sz="22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200" i="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sz="2200" i="1" baseline="-25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2200" baseline="30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1 </a:t>
              </a:r>
              <a:r>
                <a:rPr kumimoji="1" lang="en-US" altLang="zh-CN" sz="2200" i="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sz="2200" i="1" baseline="-25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2200" baseline="30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0</a:t>
              </a:r>
              <a:endParaRPr kumimoji="1" lang="en-US" altLang="zh-CN" sz="2200" baseline="30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下箭头 18"/>
            <p:cNvSpPr/>
            <p:nvPr/>
          </p:nvSpPr>
          <p:spPr>
            <a:xfrm>
              <a:off x="2857488" y="3786190"/>
              <a:ext cx="214314" cy="4680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2" name="TextBox 21"/>
            <p:cNvSpPr txBox="1"/>
            <p:nvPr/>
          </p:nvSpPr>
          <p:spPr>
            <a:xfrm>
              <a:off x="3929058" y="5072074"/>
              <a:ext cx="3286148" cy="922020"/>
            </a:xfrm>
            <a:prstGeom prst="rect">
              <a:avLst/>
            </a:prstGeom>
            <a:noFill/>
          </p:spPr>
          <p:txBody>
            <a:bodyPr wrap="square" rtlCol="0">
              <a:spAutoFit/>
            </a:bodyPr>
            <a:lstStyle/>
            <a:p>
              <a:pPr algn="l"/>
              <a:r>
                <a:rPr kumimoji="1"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位数字或字符组成</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每一位的值都在</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范围内，其中</a:t>
              </a:r>
              <a:r>
                <a:rPr kumimoji="1"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称为</a:t>
              </a:r>
              <a:r>
                <a:rPr kumimoji="1" lang="zh-CN" altLang="en-US" sz="18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基数</a:t>
              </a:r>
              <a:endParaRPr kumimoji="1" lang="zh-CN" altLang="en-US" sz="18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右大括号 22"/>
            <p:cNvSpPr/>
            <p:nvPr/>
          </p:nvSpPr>
          <p:spPr>
            <a:xfrm rot="5400000">
              <a:off x="5000628" y="3929066"/>
              <a:ext cx="214314" cy="2071702"/>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4" name="TextBox 23"/>
            <p:cNvSpPr txBox="1"/>
            <p:nvPr/>
          </p:nvSpPr>
          <p:spPr>
            <a:xfrm>
              <a:off x="3071802" y="3845486"/>
              <a:ext cx="1143008" cy="368300"/>
            </a:xfrm>
            <a:prstGeom prst="rect">
              <a:avLst/>
            </a:prstGeom>
            <a:noFill/>
          </p:spPr>
          <p:txBody>
            <a:bodyPr wrap="square" rtlCol="0">
              <a:spAutoFit/>
            </a:bodyPr>
            <a:lstStyle/>
            <a:p>
              <a:pPr algn="l"/>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一般地</a:t>
              </a:r>
              <a:endPar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6" name="直接箭头连接符 25"/>
            <p:cNvCxnSpPr/>
            <p:nvPr/>
          </p:nvCxnSpPr>
          <p:spPr>
            <a:xfrm rot="5400000" flipH="1" flipV="1">
              <a:off x="3500430" y="4786322"/>
              <a:ext cx="500066" cy="500066"/>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2131" y="5214950"/>
              <a:ext cx="459740" cy="1000132"/>
            </a:xfrm>
            <a:prstGeom prst="rect">
              <a:avLst/>
            </a:prstGeom>
            <a:noFill/>
          </p:spPr>
          <p:txBody>
            <a:bodyPr vert="eaVert" wrap="square" rtlCol="0">
              <a:spAutoFit/>
            </a:bodyPr>
            <a:lstStyle/>
            <a:p>
              <a:r>
                <a:rPr kumimoji="1" lang="zh-CN" altLang="en-US"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最高位</a:t>
              </a:r>
              <a:endParaRPr kumimoji="1" lang="zh-CN" altLang="en-US"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7462227" y="5143512"/>
              <a:ext cx="459740" cy="1000132"/>
            </a:xfrm>
            <a:prstGeom prst="rect">
              <a:avLst/>
            </a:prstGeom>
            <a:noFill/>
          </p:spPr>
          <p:txBody>
            <a:bodyPr vert="eaVert" wrap="square" rtlCol="0">
              <a:spAutoFit/>
            </a:bodyPr>
            <a:lstStyle/>
            <a:p>
              <a:r>
                <a:rPr kumimoji="1" lang="zh-CN" altLang="en-US"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最低位</a:t>
              </a:r>
              <a:endParaRPr kumimoji="1" lang="zh-CN" altLang="en-US"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0" name="直接箭头连接符 29"/>
            <p:cNvCxnSpPr/>
            <p:nvPr/>
          </p:nvCxnSpPr>
          <p:spPr>
            <a:xfrm rot="10800000">
              <a:off x="6215074" y="4786322"/>
              <a:ext cx="1357322" cy="500066"/>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29" name="灯片编号占位符 28"/>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31" name="TextBox 3"/>
          <p:cNvSpPr txBox="1"/>
          <p:nvPr/>
        </p:nvSpPr>
        <p:spPr>
          <a:xfrm>
            <a:off x="0" y="111325"/>
            <a:ext cx="3215680"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32" name="Rectangle 7" descr="信纸">
            <a:hlinkClick r:id="" action="ppaction://hlinkshowjump?jump=nextslide"/>
          </p:cNvPr>
          <p:cNvSpPr>
            <a:spLocks noChangeArrowheads="1"/>
          </p:cNvSpPr>
          <p:nvPr/>
        </p:nvSpPr>
        <p:spPr bwMode="auto">
          <a:xfrm>
            <a:off x="193030" y="914730"/>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基数排序的概念</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426538" y="1672660"/>
            <a:ext cx="1402080" cy="460375"/>
          </a:xfrm>
          <a:prstGeom prst="rect">
            <a:avLst/>
          </a:prstGeom>
        </p:spPr>
        <p:txBody>
          <a:bodyPr wrap="none">
            <a:spAutoFit/>
          </a:bodyPr>
          <a:lstStyle/>
          <a:p>
            <a:pPr algn="ctr">
              <a:spcBef>
                <a:spcPct val="50000"/>
              </a:spcBef>
            </a:pPr>
            <a:r>
              <a:rPr lang="en-US" altLang="zh-CN"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r>
              <a:rPr lang="en-US" altLang="zh-CN"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93106" y="1309449"/>
            <a:ext cx="5072074" cy="50720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623392" y="1532834"/>
            <a:ext cx="7858180" cy="101600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rIns="126000" bIns="108000">
            <a:spAutoFit/>
          </a:bodyPr>
          <a:lstStyle/>
          <a:p>
            <a:pPr marL="457200" indent="-457200">
              <a:lnSpc>
                <a:spcPct val="130000"/>
              </a:lnSpc>
              <a:spcBef>
                <a:spcPts val="0"/>
              </a:spcBef>
              <a:buClr>
                <a:srgbClr val="F19903"/>
              </a:buClr>
              <a:buFont typeface="Wingdings" panose="05000000000000000000" pitchFamily="2" charset="2"/>
              <a:buChar char="l"/>
            </a:pP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基数排序是一位一位地排序</a:t>
            </a:r>
            <a:endParaRPr lang="zh-CN" altLang="en-US" sz="2000" dirty="0">
              <a:latin typeface="微软雅黑" panose="020B0503020204020204" pitchFamily="34" charset="-122"/>
              <a:ea typeface="微软雅黑" panose="020B0503020204020204" pitchFamily="34" charset="-122"/>
            </a:endParaRPr>
          </a:p>
          <a:p>
            <a:pPr marL="457200" indent="-457200">
              <a:lnSpc>
                <a:spcPct val="130000"/>
              </a:lnSpc>
              <a:spcBef>
                <a:spcPts val="0"/>
              </a:spcBef>
              <a:buClr>
                <a:srgbClr val="F19903"/>
              </a:buClr>
              <a:buFont typeface="Wingdings" panose="05000000000000000000" pitchFamily="2" charset="2"/>
              <a:buChar char="l"/>
            </a:pP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基数排序有两种：</a:t>
            </a:r>
            <a:r>
              <a:rPr kumimoji="1" lang="zh-CN" altLang="en-US"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最低位优先（</a:t>
            </a:r>
            <a:r>
              <a:rPr kumimoji="1" lang="en-US" altLang="zh-CN"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LSD</a:t>
            </a:r>
            <a:r>
              <a:rPr kumimoji="1" lang="zh-CN" altLang="en-US"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和</a:t>
            </a:r>
            <a:r>
              <a:rPr kumimoji="1" lang="zh-CN" altLang="en-US"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最高位优先（</a:t>
            </a:r>
            <a:r>
              <a:rPr kumimoji="1" lang="en-US" altLang="zh-CN" sz="2000" dirty="0" err="1">
                <a:solidFill>
                  <a:srgbClr val="F92D37"/>
                </a:solidFill>
                <a:latin typeface="微软雅黑" panose="020B0503020204020204" pitchFamily="34" charset="-122"/>
                <a:ea typeface="微软雅黑" panose="020B0503020204020204" pitchFamily="34" charset="-122"/>
                <a:cs typeface="Consolas" panose="020B0609020204030204" pitchFamily="49" charset="0"/>
              </a:rPr>
              <a:t>MSD</a:t>
            </a:r>
            <a:r>
              <a:rPr kumimoji="1" lang="zh-CN" altLang="en-US"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　　</a:t>
            </a:r>
            <a:endParaRPr kumimoji="1"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1"/>
          <p:cNvGrpSpPr/>
          <p:nvPr/>
        </p:nvGrpSpPr>
        <p:grpSpPr>
          <a:xfrm>
            <a:off x="5559319" y="2545594"/>
            <a:ext cx="3016250" cy="1551305"/>
            <a:chOff x="2786050" y="2786058"/>
            <a:chExt cx="3016250" cy="1551305"/>
          </a:xfrm>
        </p:grpSpPr>
        <p:sp>
          <p:nvSpPr>
            <p:cNvPr id="4" name="Text Box 3"/>
            <p:cNvSpPr txBox="1">
              <a:spLocks noChangeArrowheads="1"/>
            </p:cNvSpPr>
            <p:nvPr/>
          </p:nvSpPr>
          <p:spPr bwMode="auto">
            <a:xfrm>
              <a:off x="3570275" y="2786058"/>
              <a:ext cx="1368425" cy="583565"/>
            </a:xfrm>
            <a:prstGeom prst="rect">
              <a:avLst/>
            </a:prstGeom>
            <a:noFill/>
            <a:ln w="9525">
              <a:noFill/>
              <a:miter lim="800000"/>
            </a:ln>
            <a:effectLst/>
          </p:spPr>
          <p:txBody>
            <a:bodyPr>
              <a:spAutoFit/>
            </a:bodyPr>
            <a:lstStyle/>
            <a:p>
              <a:pPr algn="l">
                <a:spcBef>
                  <a:spcPct val="50000"/>
                </a:spcBef>
              </a:pP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2 3 9</a:t>
              </a:r>
              <a:endPar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5"/>
            <p:cNvSpPr txBox="1">
              <a:spLocks noChangeArrowheads="1"/>
            </p:cNvSpPr>
            <p:nvPr/>
          </p:nvSpPr>
          <p:spPr bwMode="auto">
            <a:xfrm>
              <a:off x="2786050" y="3938583"/>
              <a:ext cx="1008063" cy="398780"/>
            </a:xfrm>
            <a:prstGeom prst="rect">
              <a:avLst/>
            </a:prstGeom>
            <a:noFill/>
            <a:ln w="9525">
              <a:noFill/>
              <a:miter lim="800000"/>
            </a:ln>
            <a:effectLst/>
          </p:spPr>
          <p:txBody>
            <a:bodyPr>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百位</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 Box 6"/>
            <p:cNvSpPr txBox="1">
              <a:spLocks noChangeArrowheads="1"/>
            </p:cNvSpPr>
            <p:nvPr/>
          </p:nvSpPr>
          <p:spPr bwMode="auto">
            <a:xfrm>
              <a:off x="3857613" y="3938583"/>
              <a:ext cx="1008062" cy="398780"/>
            </a:xfrm>
            <a:prstGeom prst="rect">
              <a:avLst/>
            </a:prstGeom>
            <a:noFill/>
            <a:ln w="9525">
              <a:noFill/>
              <a:miter lim="800000"/>
            </a:ln>
            <a:effectLst/>
          </p:spPr>
          <p:txBody>
            <a:bodyPr>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十位</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 Box 7"/>
            <p:cNvSpPr txBox="1">
              <a:spLocks noChangeArrowheads="1"/>
            </p:cNvSpPr>
            <p:nvPr/>
          </p:nvSpPr>
          <p:spPr bwMode="auto">
            <a:xfrm>
              <a:off x="4794238" y="3938583"/>
              <a:ext cx="1008062" cy="398780"/>
            </a:xfrm>
            <a:prstGeom prst="rect">
              <a:avLst/>
            </a:prstGeom>
            <a:noFill/>
            <a:ln w="9525">
              <a:noFill/>
              <a:miter lim="800000"/>
            </a:ln>
            <a:effectLst/>
          </p:spPr>
          <p:txBody>
            <a:bodyPr>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个位</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Freeform 8"/>
            <p:cNvSpPr/>
            <p:nvPr/>
          </p:nvSpPr>
          <p:spPr bwMode="auto">
            <a:xfrm>
              <a:off x="3198800" y="3436933"/>
              <a:ext cx="442913" cy="522287"/>
            </a:xfrm>
            <a:custGeom>
              <a:avLst/>
              <a:gdLst/>
              <a:ahLst/>
              <a:cxnLst>
                <a:cxn ang="0">
                  <a:pos x="0" y="329"/>
                </a:cxn>
                <a:cxn ang="0">
                  <a:pos x="279" y="0"/>
                </a:cxn>
              </a:cxnLst>
              <a:rect l="0" t="0" r="r" b="b"/>
              <a:pathLst>
                <a:path w="279" h="329">
                  <a:moveTo>
                    <a:pt x="0" y="329"/>
                  </a:moveTo>
                  <a:lnTo>
                    <a:pt x="279" y="0"/>
                  </a:lnTo>
                </a:path>
              </a:pathLst>
            </a:custGeom>
            <a:noFill/>
            <a:ln w="28575" cap="flat" cmpd="sng">
              <a:solidFill>
                <a:srgbClr val="008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9" name="Line 9"/>
            <p:cNvSpPr>
              <a:spLocks noChangeShapeType="1"/>
            </p:cNvSpPr>
            <p:nvPr/>
          </p:nvSpPr>
          <p:spPr bwMode="auto">
            <a:xfrm flipV="1">
              <a:off x="4210038" y="3435345"/>
              <a:ext cx="0" cy="503238"/>
            </a:xfrm>
            <a:prstGeom prst="line">
              <a:avLst/>
            </a:prstGeom>
            <a:noFill/>
            <a:ln w="28575">
              <a:solidFill>
                <a:srgbClr val="008000"/>
              </a:solidFill>
              <a:roun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10" name="Freeform 10"/>
            <p:cNvSpPr/>
            <p:nvPr/>
          </p:nvSpPr>
          <p:spPr bwMode="auto">
            <a:xfrm>
              <a:off x="4722800" y="3436933"/>
              <a:ext cx="342900" cy="522287"/>
            </a:xfrm>
            <a:custGeom>
              <a:avLst/>
              <a:gdLst/>
              <a:ahLst/>
              <a:cxnLst>
                <a:cxn ang="0">
                  <a:pos x="216" y="329"/>
                </a:cxn>
                <a:cxn ang="0">
                  <a:pos x="0" y="0"/>
                </a:cxn>
              </a:cxnLst>
              <a:rect l="0" t="0" r="r" b="b"/>
              <a:pathLst>
                <a:path w="216" h="329">
                  <a:moveTo>
                    <a:pt x="216" y="329"/>
                  </a:moveTo>
                  <a:lnTo>
                    <a:pt x="0" y="0"/>
                  </a:lnTo>
                </a:path>
              </a:pathLst>
            </a:custGeom>
            <a:noFill/>
            <a:ln w="28575" cap="flat" cmpd="sng">
              <a:solidFill>
                <a:srgbClr val="008000"/>
              </a:solidFill>
              <a:prstDash val="solid"/>
              <a:round/>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grpSp>
      <p:sp>
        <p:nvSpPr>
          <p:cNvPr id="11" name="TextBox 10"/>
          <p:cNvSpPr txBox="1"/>
          <p:nvPr/>
        </p:nvSpPr>
        <p:spPr>
          <a:xfrm>
            <a:off x="4781428" y="4197347"/>
            <a:ext cx="4572032" cy="1014730"/>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rtlCol="0">
            <a:spAutoFit/>
          </a:bodyPr>
          <a:lstStyle/>
          <a:p>
            <a:pPr marL="457200" indent="-457200">
              <a:lnSpc>
                <a:spcPct val="150000"/>
              </a:lnSpc>
              <a:buClr>
                <a:srgbClr val="F19903"/>
              </a:buClr>
              <a:buFont typeface="Wingdings" panose="05000000000000000000" pitchFamily="2" charset="2"/>
              <a:buChar char="u"/>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最低位优先：从</a:t>
            </a:r>
            <a:r>
              <a:rPr kumimoji="1"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个位 </a:t>
            </a:r>
            <a:r>
              <a:rPr kumimoji="1"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百位</a:t>
            </a:r>
            <a:endParaRPr kumimoji="1"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nSpc>
                <a:spcPct val="150000"/>
              </a:lnSpc>
              <a:buClr>
                <a:srgbClr val="F19903"/>
              </a:buClr>
              <a:buFont typeface="Wingdings" panose="05000000000000000000" pitchFamily="2" charset="2"/>
              <a:buChar char="u"/>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最高位优先：从</a:t>
            </a:r>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百位 </a:t>
            </a:r>
            <a:r>
              <a:rPr kumimoji="1"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个位</a:t>
            </a:r>
            <a:endPar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Box 13"/>
          <p:cNvSpPr txBox="1"/>
          <p:nvPr/>
        </p:nvSpPr>
        <p:spPr>
          <a:xfrm>
            <a:off x="3352668" y="5357827"/>
            <a:ext cx="8143932" cy="758190"/>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rtlCol="0">
            <a:spAutoFit/>
          </a:bodyPr>
          <a:lstStyle/>
          <a:p>
            <a:pPr>
              <a:lnSpc>
                <a:spcPts val="26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选择哪种</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基数排序，需要根据数据的特点来定。例如，对整数序列递增排序，选择</a:t>
            </a:r>
            <a:r>
              <a:rPr kumimoji="1"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最低位优先</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，越重要的位越在后面排序。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灯片编号占位符 14"/>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7" name="TextBox 3"/>
          <p:cNvSpPr txBox="1"/>
          <p:nvPr/>
        </p:nvSpPr>
        <p:spPr>
          <a:xfrm>
            <a:off x="18481" y="102645"/>
            <a:ext cx="3125191"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8" name="Rectangle 7" descr="信纸">
            <a:hlinkClick r:id="" action="ppaction://hlinkshowjump?jump=nextslide"/>
          </p:cNvPr>
          <p:cNvSpPr>
            <a:spLocks noChangeArrowheads="1"/>
          </p:cNvSpPr>
          <p:nvPr/>
        </p:nvSpPr>
        <p:spPr bwMode="auto">
          <a:xfrm>
            <a:off x="348936" y="960372"/>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基数排序的分类</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623392" y="1518374"/>
            <a:ext cx="7858180" cy="976044"/>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4822" y="3608819"/>
            <a:ext cx="2328836" cy="22888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ntr" presetSubtype="0" fill="hold" nodeType="clickEffect">
                                  <p:stCondLst>
                                    <p:cond delay="0"/>
                                  </p:stCondLst>
                                  <p:iterate type="lt">
                                    <p:tmPct val="50000"/>
                                  </p:iterate>
                                  <p:childTnLst>
                                    <p:set>
                                      <p:cBhvr>
                                        <p:cTn id="10" dur="1" fill="hold">
                                          <p:stCondLst>
                                            <p:cond delay="0"/>
                                          </p:stCondLst>
                                        </p:cTn>
                                        <p:tgtEl>
                                          <p:spTgt spid="11">
                                            <p:txEl>
                                              <p:pRg st="0" end="0"/>
                                            </p:txEl>
                                          </p:spTgt>
                                        </p:tgtEl>
                                        <p:attrNameLst>
                                          <p:attrName>style.visibility</p:attrName>
                                        </p:attrNameLst>
                                      </p:cBhvr>
                                      <p:to>
                                        <p:strVal val="visible"/>
                                      </p:to>
                                    </p:set>
                                    <p:anim calcmode="discrete" valueType="clr">
                                      <p:cBhvr override="childStyle">
                                        <p:cTn id="11" dur="80"/>
                                        <p:tgtEl>
                                          <p:spTgt spid="1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1">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11">
                                            <p:txEl>
                                              <p:pRg st="0" end="0"/>
                                            </p:txEl>
                                          </p:spTgt>
                                        </p:tgtEl>
                                        <p:attrNameLst>
                                          <p:attrName>fill.type</p:attrName>
                                        </p:attrNameLst>
                                      </p:cBhvr>
                                      <p:to>
                                        <p:strVal val="solid"/>
                                      </p:to>
                                    </p:set>
                                  </p:childTnLst>
                                </p:cTn>
                              </p:par>
                            </p:childTnLst>
                          </p:cTn>
                        </p:par>
                        <p:par>
                          <p:cTn id="14" fill="hold">
                            <p:stCondLst>
                              <p:cond delay="599"/>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11">
                                            <p:txEl>
                                              <p:pRg st="1" end="1"/>
                                            </p:txEl>
                                          </p:spTgt>
                                        </p:tgtEl>
                                        <p:attrNameLst>
                                          <p:attrName>style.visibility</p:attrName>
                                        </p:attrNameLst>
                                      </p:cBhvr>
                                      <p:to>
                                        <p:strVal val="visible"/>
                                      </p:to>
                                    </p:set>
                                    <p:anim calcmode="discrete" valueType="clr">
                                      <p:cBhvr override="childStyle">
                                        <p:cTn id="17" dur="80"/>
                                        <p:tgtEl>
                                          <p:spTgt spid="1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1">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11">
                                            <p:txEl>
                                              <p:pRg st="1" end="1"/>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767408" y="1508451"/>
            <a:ext cx="8152617" cy="1260475"/>
          </a:xfrm>
          <a:prstGeom prst="rect">
            <a:avLst/>
          </a:prstGeom>
          <a:noFill/>
          <a:ln w="9525">
            <a:noFill/>
            <a:miter lim="800000"/>
          </a:ln>
          <a:effectLst/>
        </p:spPr>
        <p:txBody>
          <a:bodyPr wrap="square">
            <a:spAutoFit/>
          </a:bodyPr>
          <a:lstStyle/>
          <a:p>
            <a:pPr algn="l">
              <a:lnSpc>
                <a:spcPct val="110000"/>
              </a:lnSpc>
              <a:spcBef>
                <a:spcPct val="50000"/>
              </a:spcBef>
            </a:pPr>
            <a:r>
              <a:rPr kumimoji="1"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最低位优先排序</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过程如下：</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10000"/>
              </a:lnSpc>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对</a:t>
            </a:r>
            <a:r>
              <a:rPr kumimoji="1" lang="en-US" altLang="zh-CN" sz="2000" i="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2000" i="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，依次做一次“分配”和“收集”（使用</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个队列</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i="1"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    </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911424" y="2852937"/>
            <a:ext cx="7572428" cy="1564640"/>
          </a:xfrm>
          <a:prstGeom prst="rect">
            <a:avLst/>
          </a:prstGeom>
          <a:ln w="31750">
            <a:solidFill>
              <a:srgbClr val="F19903"/>
            </a:solidFill>
          </a:ln>
        </p:spPr>
        <p:style>
          <a:lnRef idx="2">
            <a:schemeClr val="accent2"/>
          </a:lnRef>
          <a:fillRef idx="1">
            <a:schemeClr val="lt1"/>
          </a:fillRef>
          <a:effectRef idx="0">
            <a:schemeClr val="accent2"/>
          </a:effectRef>
          <a:fontRef idx="minor">
            <a:schemeClr val="dk1"/>
          </a:fontRef>
        </p:style>
        <p:txBody>
          <a:bodyPr wrap="square" tIns="72000" bIns="108000" rtlCol="0">
            <a:spAutoFit/>
          </a:bodyPr>
          <a:lstStyle/>
          <a:p>
            <a:pPr marL="457200" indent="-457200">
              <a:lnSpc>
                <a:spcPct val="150000"/>
              </a:lnSpc>
              <a:spcBef>
                <a:spcPct val="50000"/>
              </a:spcBef>
              <a:buClr>
                <a:srgbClr val="F19903"/>
              </a:buClr>
              <a:buFont typeface="Wingdings" panose="05000000000000000000" pitchFamily="2" charset="2"/>
              <a:buChar char="u"/>
            </a:pPr>
            <a:r>
              <a:rPr kumimoji="1" lang="zh-CN" altLang="en-US"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分配：</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开始时，把</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baseline="-30000" dirty="0">
                <a:latin typeface="微软雅黑" panose="020B0503020204020204" pitchFamily="34" charset="-122"/>
                <a:ea typeface="微软雅黑" panose="020B0503020204020204" pitchFamily="34" charset="-122"/>
                <a:cs typeface="Consolas" panose="020B0609020204030204" pitchFamily="49" charset="0"/>
              </a:rPr>
              <a:t>0</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baseline="-30000" dirty="0">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i="1" baseline="-30000" dirty="0">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baseline="-30000" dirty="0">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各个队列置成空队列，然后依次考察线性表中的每一个结点</a:t>
            </a:r>
            <a:r>
              <a:rPr kumimoji="1" lang="en-US" altLang="zh-CN" sz="2000" i="1" dirty="0" err="1">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2000" i="1" baseline="-30000" dirty="0" err="1">
                <a:latin typeface="微软雅黑" panose="020B0503020204020204" pitchFamily="34" charset="-122"/>
                <a:ea typeface="微软雅黑" panose="020B0503020204020204" pitchFamily="34" charset="-122"/>
                <a:cs typeface="Consolas" panose="020B0609020204030204" pitchFamily="49" charset="0"/>
              </a:rPr>
              <a:t>j</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dirty="0">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=0</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dirty="0">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），如果</a:t>
            </a:r>
            <a:r>
              <a:rPr kumimoji="1" lang="en-US" altLang="zh-CN" sz="2000" i="1" dirty="0" err="1">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2000" i="1" baseline="-30000" dirty="0" err="1">
                <a:latin typeface="微软雅黑" panose="020B0503020204020204" pitchFamily="34" charset="-122"/>
                <a:ea typeface="微软雅黑" panose="020B0503020204020204" pitchFamily="34" charset="-122"/>
                <a:cs typeface="Consolas" panose="020B0609020204030204" pitchFamily="49" charset="0"/>
              </a:rPr>
              <a:t>j</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的关键字</a:t>
            </a:r>
            <a:r>
              <a:rPr kumimoji="1" lang="en-US" altLang="zh-CN" sz="2000" i="1" dirty="0" err="1">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sz="2000" i="1" baseline="-25000" dirty="0" err="1">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2000" i="1" baseline="30000" dirty="0" err="1">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k</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，就把</a:t>
            </a:r>
            <a:r>
              <a:rPr kumimoji="1" lang="en-US" altLang="zh-CN" sz="2000" i="1" dirty="0" err="1">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2000" i="1" baseline="-30000" dirty="0" err="1">
                <a:latin typeface="微软雅黑" panose="020B0503020204020204" pitchFamily="34" charset="-122"/>
                <a:ea typeface="微软雅黑" panose="020B0503020204020204" pitchFamily="34" charset="-122"/>
                <a:cs typeface="Consolas" panose="020B0609020204030204" pitchFamily="49" charset="0"/>
              </a:rPr>
              <a:t>j</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放进</a:t>
            </a:r>
            <a:r>
              <a:rPr kumimoji="1" lang="en-US" altLang="zh-CN" sz="20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i="1" baseline="-300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k</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队列中。</a:t>
            </a:r>
            <a:endParaRPr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911424" y="4581128"/>
            <a:ext cx="7572428" cy="1102995"/>
          </a:xfrm>
          <a:prstGeom prst="rect">
            <a:avLst/>
          </a:prstGeom>
          <a:ln>
            <a:solidFill>
              <a:srgbClr val="F19903"/>
            </a:solidFill>
          </a:ln>
        </p:spPr>
        <p:style>
          <a:lnRef idx="2">
            <a:schemeClr val="accent2"/>
          </a:lnRef>
          <a:fillRef idx="1">
            <a:schemeClr val="lt1"/>
          </a:fillRef>
          <a:effectRef idx="0">
            <a:schemeClr val="accent2"/>
          </a:effectRef>
          <a:fontRef idx="minor">
            <a:schemeClr val="dk1"/>
          </a:fontRef>
        </p:style>
        <p:txBody>
          <a:bodyPr wrap="square" tIns="72000" bIns="108000" rtlCol="0">
            <a:spAutoFit/>
          </a:bodyPr>
          <a:lstStyle/>
          <a:p>
            <a:pPr marL="457200" indent="-457200">
              <a:lnSpc>
                <a:spcPct val="150000"/>
              </a:lnSpc>
              <a:buClr>
                <a:srgbClr val="F19903"/>
              </a:buClr>
              <a:buFont typeface="Wingdings" panose="05000000000000000000" pitchFamily="2" charset="2"/>
              <a:buChar char="u"/>
            </a:pPr>
            <a:r>
              <a:rPr kumimoji="1" lang="zh-CN" altLang="en-US"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收集：</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按</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baseline="-30000" dirty="0">
                <a:latin typeface="微软雅黑" panose="020B0503020204020204" pitchFamily="34" charset="-122"/>
                <a:ea typeface="微软雅黑" panose="020B0503020204020204" pitchFamily="34" charset="-122"/>
                <a:cs typeface="Consolas" panose="020B0609020204030204" pitchFamily="49" charset="0"/>
              </a:rPr>
              <a:t>0</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baseline="-30000" dirty="0">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Q</a:t>
            </a:r>
            <a:r>
              <a:rPr kumimoji="1" lang="en-US" altLang="zh-CN" sz="2000" i="1" baseline="-30000" dirty="0">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baseline="-30000" dirty="0">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顺序把各个队列中的结点首尾相接，得到新的结点序列，从而组成新的线性表。</a:t>
            </a:r>
            <a:endParaRPr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847531" y="5779267"/>
            <a:ext cx="8072494" cy="860425"/>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由于数据需要放入队列，又要从队列取出来，需要大量元素移动。所以</a:t>
            </a:r>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排序数据和队列均采用链表存储更好</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灯片编号占位符 6"/>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8" name="TextBox 3"/>
          <p:cNvSpPr txBox="1"/>
          <p:nvPr/>
        </p:nvSpPr>
        <p:spPr>
          <a:xfrm>
            <a:off x="14924" y="91694"/>
            <a:ext cx="3272764"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9" name="Rectangle 7" descr="信纸">
            <a:hlinkClick r:id="" action="ppaction://hlinkshowjump?jump=nextslide"/>
          </p:cNvPr>
          <p:cNvSpPr>
            <a:spLocks noChangeArrowheads="1"/>
          </p:cNvSpPr>
          <p:nvPr/>
        </p:nvSpPr>
        <p:spPr bwMode="auto">
          <a:xfrm>
            <a:off x="191344" y="940972"/>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基数排序的分类</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75487" y="1916832"/>
            <a:ext cx="4151573" cy="41515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055440" y="1124744"/>
            <a:ext cx="1512134" cy="1232396"/>
            <a:chOff x="3305176" y="1152526"/>
            <a:chExt cx="5586412" cy="4552950"/>
          </a:xfrm>
        </p:grpSpPr>
        <p:sp>
          <p:nvSpPr>
            <p:cNvPr id="4" name="í$ľíḑé"/>
            <p:cNvSpPr/>
            <p:nvPr/>
          </p:nvSpPr>
          <p:spPr bwMode="auto">
            <a:xfrm>
              <a:off x="3597276" y="1152526"/>
              <a:ext cx="4225925" cy="1506538"/>
            </a:xfrm>
            <a:custGeom>
              <a:avLst/>
              <a:gdLst>
                <a:gd name="T0" fmla="*/ 471 w 941"/>
                <a:gd name="T1" fmla="*/ 336 h 336"/>
                <a:gd name="T2" fmla="*/ 0 w 941"/>
                <a:gd name="T3" fmla="*/ 203 h 336"/>
                <a:gd name="T4" fmla="*/ 23 w 941"/>
                <a:gd name="T5" fmla="*/ 170 h 336"/>
                <a:gd name="T6" fmla="*/ 471 w 941"/>
                <a:gd name="T7" fmla="*/ 0 h 336"/>
                <a:gd name="T8" fmla="*/ 919 w 941"/>
                <a:gd name="T9" fmla="*/ 170 h 336"/>
                <a:gd name="T10" fmla="*/ 941 w 941"/>
                <a:gd name="T11" fmla="*/ 203 h 336"/>
                <a:gd name="T12" fmla="*/ 471 w 941"/>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941" h="336">
                  <a:moveTo>
                    <a:pt x="471" y="336"/>
                  </a:moveTo>
                  <a:cubicBezTo>
                    <a:pt x="0" y="203"/>
                    <a:pt x="0" y="203"/>
                    <a:pt x="0" y="203"/>
                  </a:cubicBezTo>
                  <a:cubicBezTo>
                    <a:pt x="0" y="189"/>
                    <a:pt x="9" y="176"/>
                    <a:pt x="23" y="170"/>
                  </a:cubicBezTo>
                  <a:cubicBezTo>
                    <a:pt x="471" y="0"/>
                    <a:pt x="471" y="0"/>
                    <a:pt x="471" y="0"/>
                  </a:cubicBezTo>
                  <a:cubicBezTo>
                    <a:pt x="919" y="170"/>
                    <a:pt x="919" y="170"/>
                    <a:pt x="919" y="170"/>
                  </a:cubicBezTo>
                  <a:cubicBezTo>
                    <a:pt x="932" y="176"/>
                    <a:pt x="941" y="189"/>
                    <a:pt x="941" y="203"/>
                  </a:cubicBezTo>
                  <a:cubicBezTo>
                    <a:pt x="471" y="336"/>
                    <a:pt x="471" y="336"/>
                    <a:pt x="471" y="336"/>
                  </a:cubicBezTo>
                </a:path>
              </a:pathLst>
            </a:custGeom>
            <a:solidFill>
              <a:srgbClr val="0055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 name="ïŝļîḓé"/>
            <p:cNvSpPr/>
            <p:nvPr/>
          </p:nvSpPr>
          <p:spPr bwMode="auto">
            <a:xfrm>
              <a:off x="3597276" y="1263651"/>
              <a:ext cx="4225925" cy="1503363"/>
            </a:xfrm>
            <a:custGeom>
              <a:avLst/>
              <a:gdLst>
                <a:gd name="T0" fmla="*/ 1332 w 2662"/>
                <a:gd name="T1" fmla="*/ 947 h 947"/>
                <a:gd name="T2" fmla="*/ 0 w 2662"/>
                <a:gd name="T3" fmla="*/ 503 h 947"/>
                <a:gd name="T4" fmla="*/ 1332 w 2662"/>
                <a:gd name="T5" fmla="*/ 0 h 947"/>
                <a:gd name="T6" fmla="*/ 2662 w 2662"/>
                <a:gd name="T7" fmla="*/ 503 h 947"/>
                <a:gd name="T8" fmla="*/ 1332 w 2662"/>
                <a:gd name="T9" fmla="*/ 947 h 947"/>
              </a:gdLst>
              <a:ahLst/>
              <a:cxnLst>
                <a:cxn ang="0">
                  <a:pos x="T0" y="T1"/>
                </a:cxn>
                <a:cxn ang="0">
                  <a:pos x="T2" y="T3"/>
                </a:cxn>
                <a:cxn ang="0">
                  <a:pos x="T4" y="T5"/>
                </a:cxn>
                <a:cxn ang="0">
                  <a:pos x="T6" y="T7"/>
                </a:cxn>
                <a:cxn ang="0">
                  <a:pos x="T8" y="T9"/>
                </a:cxn>
              </a:cxnLst>
              <a:rect l="0" t="0" r="r" b="b"/>
              <a:pathLst>
                <a:path w="2662" h="947">
                  <a:moveTo>
                    <a:pt x="1332" y="947"/>
                  </a:moveTo>
                  <a:lnTo>
                    <a:pt x="0" y="503"/>
                  </a:lnTo>
                  <a:lnTo>
                    <a:pt x="1332" y="0"/>
                  </a:lnTo>
                  <a:lnTo>
                    <a:pt x="2662" y="503"/>
                  </a:lnTo>
                  <a:lnTo>
                    <a:pt x="1332" y="947"/>
                  </a:lnTo>
                  <a:close/>
                </a:path>
              </a:pathLst>
            </a:custGeom>
            <a:solidFill>
              <a:srgbClr val="0049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 name="îṧľídé"/>
            <p:cNvSpPr/>
            <p:nvPr/>
          </p:nvSpPr>
          <p:spPr bwMode="auto">
            <a:xfrm>
              <a:off x="3597276" y="1263651"/>
              <a:ext cx="4225925" cy="1503363"/>
            </a:xfrm>
            <a:custGeom>
              <a:avLst/>
              <a:gdLst>
                <a:gd name="T0" fmla="*/ 1332 w 2662"/>
                <a:gd name="T1" fmla="*/ 947 h 947"/>
                <a:gd name="T2" fmla="*/ 0 w 2662"/>
                <a:gd name="T3" fmla="*/ 503 h 947"/>
                <a:gd name="T4" fmla="*/ 1332 w 2662"/>
                <a:gd name="T5" fmla="*/ 0 h 947"/>
                <a:gd name="T6" fmla="*/ 2662 w 2662"/>
                <a:gd name="T7" fmla="*/ 503 h 947"/>
                <a:gd name="T8" fmla="*/ 1332 w 2662"/>
                <a:gd name="T9" fmla="*/ 947 h 947"/>
              </a:gdLst>
              <a:ahLst/>
              <a:cxnLst>
                <a:cxn ang="0">
                  <a:pos x="T0" y="T1"/>
                </a:cxn>
                <a:cxn ang="0">
                  <a:pos x="T2" y="T3"/>
                </a:cxn>
                <a:cxn ang="0">
                  <a:pos x="T4" y="T5"/>
                </a:cxn>
                <a:cxn ang="0">
                  <a:pos x="T6" y="T7"/>
                </a:cxn>
                <a:cxn ang="0">
                  <a:pos x="T8" y="T9"/>
                </a:cxn>
              </a:cxnLst>
              <a:rect l="0" t="0" r="r" b="b"/>
              <a:pathLst>
                <a:path w="2662" h="947">
                  <a:moveTo>
                    <a:pt x="1332" y="947"/>
                  </a:moveTo>
                  <a:lnTo>
                    <a:pt x="0" y="503"/>
                  </a:lnTo>
                  <a:lnTo>
                    <a:pt x="1332" y="0"/>
                  </a:lnTo>
                  <a:lnTo>
                    <a:pt x="2662" y="503"/>
                  </a:lnTo>
                  <a:lnTo>
                    <a:pt x="1332" y="9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 name="ïšlïḋe"/>
            <p:cNvSpPr/>
            <p:nvPr/>
          </p:nvSpPr>
          <p:spPr bwMode="auto">
            <a:xfrm>
              <a:off x="4665663" y="1941513"/>
              <a:ext cx="2087563" cy="1614488"/>
            </a:xfrm>
            <a:custGeom>
              <a:avLst/>
              <a:gdLst>
                <a:gd name="T0" fmla="*/ 464 w 465"/>
                <a:gd name="T1" fmla="*/ 88 h 360"/>
                <a:gd name="T2" fmla="*/ 232 w 465"/>
                <a:gd name="T3" fmla="*/ 0 h 360"/>
                <a:gd name="T4" fmla="*/ 0 w 465"/>
                <a:gd name="T5" fmla="*/ 88 h 360"/>
                <a:gd name="T6" fmla="*/ 0 w 465"/>
                <a:gd name="T7" fmla="*/ 292 h 360"/>
                <a:gd name="T8" fmla="*/ 12 w 465"/>
                <a:gd name="T9" fmla="*/ 308 h 360"/>
                <a:gd name="T10" fmla="*/ 134 w 465"/>
                <a:gd name="T11" fmla="*/ 342 h 360"/>
                <a:gd name="T12" fmla="*/ 329 w 465"/>
                <a:gd name="T13" fmla="*/ 343 h 360"/>
                <a:gd name="T14" fmla="*/ 454 w 465"/>
                <a:gd name="T15" fmla="*/ 308 h 360"/>
                <a:gd name="T16" fmla="*/ 465 w 465"/>
                <a:gd name="T17" fmla="*/ 292 h 360"/>
                <a:gd name="T18" fmla="*/ 465 w 465"/>
                <a:gd name="T19" fmla="*/ 88 h 360"/>
                <a:gd name="T20" fmla="*/ 464 w 465"/>
                <a:gd name="T21" fmla="*/ 8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5" h="360">
                  <a:moveTo>
                    <a:pt x="464" y="88"/>
                  </a:moveTo>
                  <a:cubicBezTo>
                    <a:pt x="464" y="40"/>
                    <a:pt x="360" y="0"/>
                    <a:pt x="232" y="0"/>
                  </a:cubicBezTo>
                  <a:cubicBezTo>
                    <a:pt x="104" y="0"/>
                    <a:pt x="0" y="40"/>
                    <a:pt x="0" y="88"/>
                  </a:cubicBezTo>
                  <a:cubicBezTo>
                    <a:pt x="0" y="292"/>
                    <a:pt x="0" y="292"/>
                    <a:pt x="0" y="292"/>
                  </a:cubicBezTo>
                  <a:cubicBezTo>
                    <a:pt x="0" y="300"/>
                    <a:pt x="5" y="306"/>
                    <a:pt x="12" y="308"/>
                  </a:cubicBezTo>
                  <a:cubicBezTo>
                    <a:pt x="134" y="342"/>
                    <a:pt x="134" y="342"/>
                    <a:pt x="134" y="342"/>
                  </a:cubicBezTo>
                  <a:cubicBezTo>
                    <a:pt x="198" y="360"/>
                    <a:pt x="265" y="360"/>
                    <a:pt x="329" y="343"/>
                  </a:cubicBezTo>
                  <a:cubicBezTo>
                    <a:pt x="454" y="308"/>
                    <a:pt x="454" y="308"/>
                    <a:pt x="454" y="308"/>
                  </a:cubicBezTo>
                  <a:cubicBezTo>
                    <a:pt x="460" y="306"/>
                    <a:pt x="465" y="300"/>
                    <a:pt x="465" y="292"/>
                  </a:cubicBezTo>
                  <a:cubicBezTo>
                    <a:pt x="465" y="88"/>
                    <a:pt x="465" y="88"/>
                    <a:pt x="465" y="88"/>
                  </a:cubicBezTo>
                  <a:cubicBezTo>
                    <a:pt x="464" y="88"/>
                    <a:pt x="464" y="88"/>
                    <a:pt x="464" y="88"/>
                  </a:cubicBezTo>
                </a:path>
              </a:pathLst>
            </a:custGeom>
            <a:solidFill>
              <a:srgbClr val="0073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 name="îṡlíḓé"/>
            <p:cNvSpPr/>
            <p:nvPr/>
          </p:nvSpPr>
          <p:spPr bwMode="auto">
            <a:xfrm>
              <a:off x="4665663" y="1941513"/>
              <a:ext cx="2087563" cy="869950"/>
            </a:xfrm>
            <a:custGeom>
              <a:avLst/>
              <a:gdLst>
                <a:gd name="T0" fmla="*/ 464 w 465"/>
                <a:gd name="T1" fmla="*/ 88 h 194"/>
                <a:gd name="T2" fmla="*/ 232 w 465"/>
                <a:gd name="T3" fmla="*/ 0 h 194"/>
                <a:gd name="T4" fmla="*/ 0 w 465"/>
                <a:gd name="T5" fmla="*/ 88 h 194"/>
                <a:gd name="T6" fmla="*/ 0 w 465"/>
                <a:gd name="T7" fmla="*/ 194 h 194"/>
                <a:gd name="T8" fmla="*/ 232 w 465"/>
                <a:gd name="T9" fmla="*/ 106 h 194"/>
                <a:gd name="T10" fmla="*/ 464 w 465"/>
                <a:gd name="T11" fmla="*/ 194 h 194"/>
                <a:gd name="T12" fmla="*/ 465 w 465"/>
                <a:gd name="T13" fmla="*/ 194 h 194"/>
                <a:gd name="T14" fmla="*/ 465 w 465"/>
                <a:gd name="T15" fmla="*/ 88 h 194"/>
                <a:gd name="T16" fmla="*/ 464 w 465"/>
                <a:gd name="T17" fmla="*/ 8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94">
                  <a:moveTo>
                    <a:pt x="464" y="88"/>
                  </a:moveTo>
                  <a:cubicBezTo>
                    <a:pt x="464" y="40"/>
                    <a:pt x="360" y="0"/>
                    <a:pt x="232" y="0"/>
                  </a:cubicBezTo>
                  <a:cubicBezTo>
                    <a:pt x="104" y="0"/>
                    <a:pt x="0" y="40"/>
                    <a:pt x="0" y="88"/>
                  </a:cubicBezTo>
                  <a:cubicBezTo>
                    <a:pt x="0" y="194"/>
                    <a:pt x="0" y="194"/>
                    <a:pt x="0" y="194"/>
                  </a:cubicBezTo>
                  <a:cubicBezTo>
                    <a:pt x="0" y="145"/>
                    <a:pt x="104" y="106"/>
                    <a:pt x="232" y="106"/>
                  </a:cubicBezTo>
                  <a:cubicBezTo>
                    <a:pt x="360" y="106"/>
                    <a:pt x="464" y="145"/>
                    <a:pt x="464" y="194"/>
                  </a:cubicBezTo>
                  <a:cubicBezTo>
                    <a:pt x="465" y="194"/>
                    <a:pt x="465" y="194"/>
                    <a:pt x="465" y="194"/>
                  </a:cubicBezTo>
                  <a:cubicBezTo>
                    <a:pt x="465" y="88"/>
                    <a:pt x="465" y="88"/>
                    <a:pt x="465" y="88"/>
                  </a:cubicBezTo>
                  <a:cubicBezTo>
                    <a:pt x="464" y="88"/>
                    <a:pt x="464" y="88"/>
                    <a:pt x="464" y="88"/>
                  </a:cubicBezTo>
                </a:path>
              </a:pathLst>
            </a:custGeom>
            <a:solidFill>
              <a:srgbClr val="0055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ïšḷíḑè"/>
            <p:cNvSpPr/>
            <p:nvPr/>
          </p:nvSpPr>
          <p:spPr bwMode="auto">
            <a:xfrm>
              <a:off x="3597276" y="1152526"/>
              <a:ext cx="2114550" cy="909638"/>
            </a:xfrm>
            <a:custGeom>
              <a:avLst/>
              <a:gdLst>
                <a:gd name="T0" fmla="*/ 471 w 471"/>
                <a:gd name="T1" fmla="*/ 0 h 203"/>
                <a:gd name="T2" fmla="*/ 471 w 471"/>
                <a:gd name="T3" fmla="*/ 25 h 203"/>
                <a:gd name="T4" fmla="*/ 0 w 471"/>
                <a:gd name="T5" fmla="*/ 203 h 203"/>
                <a:gd name="T6" fmla="*/ 23 w 471"/>
                <a:gd name="T7" fmla="*/ 170 h 203"/>
                <a:gd name="T8" fmla="*/ 471 w 471"/>
                <a:gd name="T9" fmla="*/ 0 h 203"/>
              </a:gdLst>
              <a:ahLst/>
              <a:cxnLst>
                <a:cxn ang="0">
                  <a:pos x="T0" y="T1"/>
                </a:cxn>
                <a:cxn ang="0">
                  <a:pos x="T2" y="T3"/>
                </a:cxn>
                <a:cxn ang="0">
                  <a:pos x="T4" y="T5"/>
                </a:cxn>
                <a:cxn ang="0">
                  <a:pos x="T6" y="T7"/>
                </a:cxn>
                <a:cxn ang="0">
                  <a:pos x="T8" y="T9"/>
                </a:cxn>
              </a:cxnLst>
              <a:rect l="0" t="0" r="r" b="b"/>
              <a:pathLst>
                <a:path w="471" h="203">
                  <a:moveTo>
                    <a:pt x="471" y="0"/>
                  </a:moveTo>
                  <a:cubicBezTo>
                    <a:pt x="471" y="25"/>
                    <a:pt x="471" y="25"/>
                    <a:pt x="471" y="25"/>
                  </a:cubicBezTo>
                  <a:cubicBezTo>
                    <a:pt x="0" y="203"/>
                    <a:pt x="0" y="203"/>
                    <a:pt x="0" y="203"/>
                  </a:cubicBezTo>
                  <a:cubicBezTo>
                    <a:pt x="0" y="189"/>
                    <a:pt x="9" y="176"/>
                    <a:pt x="23" y="170"/>
                  </a:cubicBezTo>
                  <a:lnTo>
                    <a:pt x="471" y="0"/>
                  </a:lnTo>
                  <a:close/>
                </a:path>
              </a:pathLst>
            </a:custGeom>
            <a:solidFill>
              <a:srgbClr val="0073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îṡḷîḍè"/>
            <p:cNvSpPr/>
            <p:nvPr/>
          </p:nvSpPr>
          <p:spPr bwMode="auto">
            <a:xfrm>
              <a:off x="5653088" y="1941513"/>
              <a:ext cx="53975" cy="0"/>
            </a:xfrm>
            <a:custGeom>
              <a:avLst/>
              <a:gdLst>
                <a:gd name="T0" fmla="*/ 11 w 12"/>
                <a:gd name="T1" fmla="*/ 0 w 12"/>
                <a:gd name="T2" fmla="*/ 0 w 12"/>
                <a:gd name="T3" fmla="*/ 11 w 12"/>
                <a:gd name="T4" fmla="*/ 11 w 12"/>
                <a:gd name="T5" fmla="*/ 11 w 12"/>
                <a:gd name="T6" fmla="*/ 11 w 12"/>
                <a:gd name="T7" fmla="*/ 11 w 12"/>
                <a:gd name="T8" fmla="*/ 11 w 12"/>
                <a:gd name="T9" fmla="*/ 11 w 12"/>
                <a:gd name="T10" fmla="*/ 12 w 12"/>
                <a:gd name="T11" fmla="*/ 12 w 12"/>
                <a:gd name="T12" fmla="*/ 12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Lst>
              <a:rect l="0" t="0" r="r" b="b"/>
              <a:pathLst>
                <a:path w="12">
                  <a:moveTo>
                    <a:pt x="11" y="0"/>
                  </a:moveTo>
                  <a:cubicBezTo>
                    <a:pt x="7" y="0"/>
                    <a:pt x="4" y="0"/>
                    <a:pt x="0" y="0"/>
                  </a:cubicBezTo>
                  <a:cubicBezTo>
                    <a:pt x="0" y="0"/>
                    <a:pt x="0" y="0"/>
                    <a:pt x="0" y="0"/>
                  </a:cubicBezTo>
                  <a:cubicBezTo>
                    <a:pt x="3" y="0"/>
                    <a:pt x="7" y="0"/>
                    <a:pt x="11"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path>
              </a:pathLst>
            </a:custGeom>
            <a:solidFill>
              <a:srgbClr val="003D6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ïšľïḍê"/>
            <p:cNvSpPr/>
            <p:nvPr/>
          </p:nvSpPr>
          <p:spPr bwMode="auto">
            <a:xfrm>
              <a:off x="5308601" y="2417763"/>
              <a:ext cx="574675" cy="700088"/>
            </a:xfrm>
            <a:custGeom>
              <a:avLst/>
              <a:gdLst>
                <a:gd name="T0" fmla="*/ 89 w 128"/>
                <a:gd name="T1" fmla="*/ 0 h 156"/>
                <a:gd name="T2" fmla="*/ 0 w 128"/>
                <a:gd name="T3" fmla="*/ 7 h 156"/>
                <a:gd name="T4" fmla="*/ 0 w 128"/>
                <a:gd name="T5" fmla="*/ 156 h 156"/>
                <a:gd name="T6" fmla="*/ 128 w 128"/>
                <a:gd name="T7" fmla="*/ 156 h 156"/>
                <a:gd name="T8" fmla="*/ 128 w 128"/>
                <a:gd name="T9" fmla="*/ 1 h 156"/>
                <a:gd name="T10" fmla="*/ 89 w 128"/>
                <a:gd name="T11" fmla="*/ 0 h 156"/>
              </a:gdLst>
              <a:ahLst/>
              <a:cxnLst>
                <a:cxn ang="0">
                  <a:pos x="T0" y="T1"/>
                </a:cxn>
                <a:cxn ang="0">
                  <a:pos x="T2" y="T3"/>
                </a:cxn>
                <a:cxn ang="0">
                  <a:pos x="T4" y="T5"/>
                </a:cxn>
                <a:cxn ang="0">
                  <a:pos x="T6" y="T7"/>
                </a:cxn>
                <a:cxn ang="0">
                  <a:pos x="T8" y="T9"/>
                </a:cxn>
                <a:cxn ang="0">
                  <a:pos x="T10" y="T11"/>
                </a:cxn>
              </a:cxnLst>
              <a:rect l="0" t="0" r="r" b="b"/>
              <a:pathLst>
                <a:path w="128" h="156">
                  <a:moveTo>
                    <a:pt x="89" y="0"/>
                  </a:moveTo>
                  <a:cubicBezTo>
                    <a:pt x="57" y="0"/>
                    <a:pt x="27" y="2"/>
                    <a:pt x="0" y="7"/>
                  </a:cubicBezTo>
                  <a:cubicBezTo>
                    <a:pt x="0" y="156"/>
                    <a:pt x="0" y="156"/>
                    <a:pt x="0" y="156"/>
                  </a:cubicBezTo>
                  <a:cubicBezTo>
                    <a:pt x="128" y="156"/>
                    <a:pt x="128" y="156"/>
                    <a:pt x="128" y="156"/>
                  </a:cubicBezTo>
                  <a:cubicBezTo>
                    <a:pt x="128" y="1"/>
                    <a:pt x="128" y="1"/>
                    <a:pt x="128" y="1"/>
                  </a:cubicBezTo>
                  <a:cubicBezTo>
                    <a:pt x="116" y="0"/>
                    <a:pt x="102" y="0"/>
                    <a:pt x="89" y="0"/>
                  </a:cubicBezTo>
                </a:path>
              </a:pathLst>
            </a:custGeom>
            <a:solidFill>
              <a:srgbClr val="0060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i$1ídé"/>
            <p:cNvSpPr/>
            <p:nvPr/>
          </p:nvSpPr>
          <p:spPr bwMode="auto">
            <a:xfrm>
              <a:off x="5308601" y="1941513"/>
              <a:ext cx="1441450" cy="506413"/>
            </a:xfrm>
            <a:custGeom>
              <a:avLst/>
              <a:gdLst>
                <a:gd name="T0" fmla="*/ 89 w 321"/>
                <a:gd name="T1" fmla="*/ 0 h 113"/>
                <a:gd name="T2" fmla="*/ 89 w 321"/>
                <a:gd name="T3" fmla="*/ 0 h 113"/>
                <a:gd name="T4" fmla="*/ 88 w 321"/>
                <a:gd name="T5" fmla="*/ 0 h 113"/>
                <a:gd name="T6" fmla="*/ 88 w 321"/>
                <a:gd name="T7" fmla="*/ 0 h 113"/>
                <a:gd name="T8" fmla="*/ 77 w 321"/>
                <a:gd name="T9" fmla="*/ 0 h 113"/>
                <a:gd name="T10" fmla="*/ 66 w 321"/>
                <a:gd name="T11" fmla="*/ 1 h 113"/>
                <a:gd name="T12" fmla="*/ 54 w 321"/>
                <a:gd name="T13" fmla="*/ 1 h 113"/>
                <a:gd name="T14" fmla="*/ 43 w 321"/>
                <a:gd name="T15" fmla="*/ 2 h 113"/>
                <a:gd name="T16" fmla="*/ 32 w 321"/>
                <a:gd name="T17" fmla="*/ 3 h 113"/>
                <a:gd name="T18" fmla="*/ 0 w 321"/>
                <a:gd name="T19" fmla="*/ 7 h 113"/>
                <a:gd name="T20" fmla="*/ 0 w 321"/>
                <a:gd name="T21" fmla="*/ 113 h 113"/>
                <a:gd name="T22" fmla="*/ 128 w 321"/>
                <a:gd name="T23" fmla="*/ 107 h 113"/>
                <a:gd name="T24" fmla="*/ 128 w 321"/>
                <a:gd name="T25" fmla="*/ 2 h 113"/>
                <a:gd name="T26" fmla="*/ 196 w 321"/>
                <a:gd name="T27" fmla="*/ 10 h 113"/>
                <a:gd name="T28" fmla="*/ 205 w 321"/>
                <a:gd name="T29" fmla="*/ 12 h 113"/>
                <a:gd name="T30" fmla="*/ 214 w 321"/>
                <a:gd name="T31" fmla="*/ 14 h 113"/>
                <a:gd name="T32" fmla="*/ 222 w 321"/>
                <a:gd name="T33" fmla="*/ 16 h 113"/>
                <a:gd name="T34" fmla="*/ 259 w 321"/>
                <a:gd name="T35" fmla="*/ 29 h 113"/>
                <a:gd name="T36" fmla="*/ 266 w 321"/>
                <a:gd name="T37" fmla="*/ 32 h 113"/>
                <a:gd name="T38" fmla="*/ 273 w 321"/>
                <a:gd name="T39" fmla="*/ 35 h 113"/>
                <a:gd name="T40" fmla="*/ 279 w 321"/>
                <a:gd name="T41" fmla="*/ 38 h 113"/>
                <a:gd name="T42" fmla="*/ 285 w 321"/>
                <a:gd name="T43" fmla="*/ 41 h 113"/>
                <a:gd name="T44" fmla="*/ 291 w 321"/>
                <a:gd name="T45" fmla="*/ 45 h 113"/>
                <a:gd name="T46" fmla="*/ 296 w 321"/>
                <a:gd name="T47" fmla="*/ 49 h 113"/>
                <a:gd name="T48" fmla="*/ 303 w 321"/>
                <a:gd name="T49" fmla="*/ 54 h 113"/>
                <a:gd name="T50" fmla="*/ 307 w 321"/>
                <a:gd name="T51" fmla="*/ 58 h 113"/>
                <a:gd name="T52" fmla="*/ 310 w 321"/>
                <a:gd name="T53" fmla="*/ 62 h 113"/>
                <a:gd name="T54" fmla="*/ 313 w 321"/>
                <a:gd name="T55" fmla="*/ 66 h 113"/>
                <a:gd name="T56" fmla="*/ 316 w 321"/>
                <a:gd name="T57" fmla="*/ 70 h 113"/>
                <a:gd name="T58" fmla="*/ 318 w 321"/>
                <a:gd name="T59" fmla="*/ 74 h 113"/>
                <a:gd name="T60" fmla="*/ 319 w 321"/>
                <a:gd name="T61" fmla="*/ 78 h 113"/>
                <a:gd name="T62" fmla="*/ 320 w 321"/>
                <a:gd name="T63" fmla="*/ 83 h 113"/>
                <a:gd name="T64" fmla="*/ 321 w 321"/>
                <a:gd name="T65" fmla="*/ 8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113">
                  <a:moveTo>
                    <a:pt x="89" y="0"/>
                  </a:moveTo>
                  <a:cubicBezTo>
                    <a:pt x="89" y="0"/>
                    <a:pt x="89" y="0"/>
                    <a:pt x="89" y="0"/>
                  </a:cubicBezTo>
                  <a:cubicBezTo>
                    <a:pt x="89" y="0"/>
                    <a:pt x="89" y="0"/>
                    <a:pt x="89" y="0"/>
                  </a:cubicBezTo>
                  <a:cubicBezTo>
                    <a:pt x="89" y="0"/>
                    <a:pt x="89" y="0"/>
                    <a:pt x="89" y="0"/>
                  </a:cubicBezTo>
                  <a:cubicBezTo>
                    <a:pt x="89" y="0"/>
                    <a:pt x="89" y="0"/>
                    <a:pt x="88" y="0"/>
                  </a:cubicBezTo>
                  <a:cubicBezTo>
                    <a:pt x="88" y="0"/>
                    <a:pt x="88" y="0"/>
                    <a:pt x="88" y="0"/>
                  </a:cubicBezTo>
                  <a:cubicBezTo>
                    <a:pt x="88" y="0"/>
                    <a:pt x="88" y="0"/>
                    <a:pt x="88" y="0"/>
                  </a:cubicBezTo>
                  <a:cubicBezTo>
                    <a:pt x="88" y="0"/>
                    <a:pt x="88" y="0"/>
                    <a:pt x="88" y="0"/>
                  </a:cubicBezTo>
                  <a:cubicBezTo>
                    <a:pt x="88" y="0"/>
                    <a:pt x="88" y="0"/>
                    <a:pt x="88" y="0"/>
                  </a:cubicBezTo>
                  <a:cubicBezTo>
                    <a:pt x="84" y="0"/>
                    <a:pt x="80" y="0"/>
                    <a:pt x="77" y="0"/>
                  </a:cubicBezTo>
                  <a:cubicBezTo>
                    <a:pt x="75" y="1"/>
                    <a:pt x="73" y="1"/>
                    <a:pt x="71" y="1"/>
                  </a:cubicBezTo>
                  <a:cubicBezTo>
                    <a:pt x="69" y="1"/>
                    <a:pt x="67" y="1"/>
                    <a:pt x="66" y="1"/>
                  </a:cubicBezTo>
                  <a:cubicBezTo>
                    <a:pt x="63" y="1"/>
                    <a:pt x="60" y="1"/>
                    <a:pt x="57" y="1"/>
                  </a:cubicBezTo>
                  <a:cubicBezTo>
                    <a:pt x="56" y="1"/>
                    <a:pt x="55" y="1"/>
                    <a:pt x="54" y="1"/>
                  </a:cubicBezTo>
                  <a:cubicBezTo>
                    <a:pt x="51" y="2"/>
                    <a:pt x="48" y="2"/>
                    <a:pt x="44" y="2"/>
                  </a:cubicBezTo>
                  <a:cubicBezTo>
                    <a:pt x="44" y="2"/>
                    <a:pt x="44" y="2"/>
                    <a:pt x="43" y="2"/>
                  </a:cubicBezTo>
                  <a:cubicBezTo>
                    <a:pt x="40" y="2"/>
                    <a:pt x="36" y="3"/>
                    <a:pt x="32" y="3"/>
                  </a:cubicBezTo>
                  <a:cubicBezTo>
                    <a:pt x="32" y="3"/>
                    <a:pt x="32" y="3"/>
                    <a:pt x="32" y="3"/>
                  </a:cubicBezTo>
                  <a:cubicBezTo>
                    <a:pt x="21" y="4"/>
                    <a:pt x="11" y="5"/>
                    <a:pt x="0" y="7"/>
                  </a:cubicBezTo>
                  <a:cubicBezTo>
                    <a:pt x="0" y="7"/>
                    <a:pt x="0" y="7"/>
                    <a:pt x="0" y="7"/>
                  </a:cubicBezTo>
                  <a:cubicBezTo>
                    <a:pt x="0" y="8"/>
                    <a:pt x="0" y="8"/>
                    <a:pt x="0" y="8"/>
                  </a:cubicBezTo>
                  <a:cubicBezTo>
                    <a:pt x="0" y="113"/>
                    <a:pt x="0" y="113"/>
                    <a:pt x="0" y="113"/>
                  </a:cubicBezTo>
                  <a:cubicBezTo>
                    <a:pt x="27" y="108"/>
                    <a:pt x="57" y="106"/>
                    <a:pt x="89" y="106"/>
                  </a:cubicBezTo>
                  <a:cubicBezTo>
                    <a:pt x="102" y="106"/>
                    <a:pt x="116" y="106"/>
                    <a:pt x="128" y="107"/>
                  </a:cubicBezTo>
                  <a:cubicBezTo>
                    <a:pt x="128" y="2"/>
                    <a:pt x="128" y="2"/>
                    <a:pt x="128" y="2"/>
                  </a:cubicBezTo>
                  <a:cubicBezTo>
                    <a:pt x="128" y="2"/>
                    <a:pt x="128" y="2"/>
                    <a:pt x="128" y="2"/>
                  </a:cubicBezTo>
                  <a:cubicBezTo>
                    <a:pt x="152" y="3"/>
                    <a:pt x="175" y="6"/>
                    <a:pt x="195" y="10"/>
                  </a:cubicBezTo>
                  <a:cubicBezTo>
                    <a:pt x="196" y="10"/>
                    <a:pt x="196" y="10"/>
                    <a:pt x="196" y="10"/>
                  </a:cubicBezTo>
                  <a:cubicBezTo>
                    <a:pt x="199" y="11"/>
                    <a:pt x="201" y="11"/>
                    <a:pt x="204" y="12"/>
                  </a:cubicBezTo>
                  <a:cubicBezTo>
                    <a:pt x="205" y="12"/>
                    <a:pt x="205" y="12"/>
                    <a:pt x="205" y="12"/>
                  </a:cubicBezTo>
                  <a:cubicBezTo>
                    <a:pt x="208" y="13"/>
                    <a:pt x="210" y="13"/>
                    <a:pt x="213" y="14"/>
                  </a:cubicBezTo>
                  <a:cubicBezTo>
                    <a:pt x="214" y="14"/>
                    <a:pt x="214" y="14"/>
                    <a:pt x="214" y="14"/>
                  </a:cubicBezTo>
                  <a:cubicBezTo>
                    <a:pt x="216" y="15"/>
                    <a:pt x="219" y="15"/>
                    <a:pt x="221" y="16"/>
                  </a:cubicBezTo>
                  <a:cubicBezTo>
                    <a:pt x="222" y="16"/>
                    <a:pt x="222" y="16"/>
                    <a:pt x="222" y="16"/>
                  </a:cubicBezTo>
                  <a:cubicBezTo>
                    <a:pt x="235" y="20"/>
                    <a:pt x="247" y="24"/>
                    <a:pt x="258" y="28"/>
                  </a:cubicBezTo>
                  <a:cubicBezTo>
                    <a:pt x="258" y="28"/>
                    <a:pt x="259" y="28"/>
                    <a:pt x="259" y="29"/>
                  </a:cubicBezTo>
                  <a:cubicBezTo>
                    <a:pt x="261" y="29"/>
                    <a:pt x="263" y="30"/>
                    <a:pt x="264" y="31"/>
                  </a:cubicBezTo>
                  <a:cubicBezTo>
                    <a:pt x="265" y="31"/>
                    <a:pt x="266" y="31"/>
                    <a:pt x="266" y="32"/>
                  </a:cubicBezTo>
                  <a:cubicBezTo>
                    <a:pt x="268" y="32"/>
                    <a:pt x="269" y="33"/>
                    <a:pt x="271" y="34"/>
                  </a:cubicBezTo>
                  <a:cubicBezTo>
                    <a:pt x="271" y="34"/>
                    <a:pt x="272" y="34"/>
                    <a:pt x="273" y="35"/>
                  </a:cubicBezTo>
                  <a:cubicBezTo>
                    <a:pt x="274" y="35"/>
                    <a:pt x="276" y="36"/>
                    <a:pt x="277" y="37"/>
                  </a:cubicBezTo>
                  <a:cubicBezTo>
                    <a:pt x="278" y="37"/>
                    <a:pt x="278" y="38"/>
                    <a:pt x="279" y="38"/>
                  </a:cubicBezTo>
                  <a:cubicBezTo>
                    <a:pt x="280" y="39"/>
                    <a:pt x="282" y="39"/>
                    <a:pt x="283" y="40"/>
                  </a:cubicBezTo>
                  <a:cubicBezTo>
                    <a:pt x="284" y="40"/>
                    <a:pt x="284" y="41"/>
                    <a:pt x="285" y="41"/>
                  </a:cubicBezTo>
                  <a:cubicBezTo>
                    <a:pt x="286" y="42"/>
                    <a:pt x="287" y="43"/>
                    <a:pt x="288" y="43"/>
                  </a:cubicBezTo>
                  <a:cubicBezTo>
                    <a:pt x="289" y="44"/>
                    <a:pt x="290" y="44"/>
                    <a:pt x="291" y="45"/>
                  </a:cubicBezTo>
                  <a:cubicBezTo>
                    <a:pt x="292" y="46"/>
                    <a:pt x="293" y="46"/>
                    <a:pt x="294" y="47"/>
                  </a:cubicBezTo>
                  <a:cubicBezTo>
                    <a:pt x="294" y="47"/>
                    <a:pt x="295" y="48"/>
                    <a:pt x="296" y="49"/>
                  </a:cubicBezTo>
                  <a:cubicBezTo>
                    <a:pt x="297" y="49"/>
                    <a:pt x="298" y="50"/>
                    <a:pt x="298" y="50"/>
                  </a:cubicBezTo>
                  <a:cubicBezTo>
                    <a:pt x="300" y="52"/>
                    <a:pt x="301" y="53"/>
                    <a:pt x="303" y="54"/>
                  </a:cubicBezTo>
                  <a:cubicBezTo>
                    <a:pt x="303" y="54"/>
                    <a:pt x="304" y="55"/>
                    <a:pt x="304" y="55"/>
                  </a:cubicBezTo>
                  <a:cubicBezTo>
                    <a:pt x="305" y="56"/>
                    <a:pt x="306" y="57"/>
                    <a:pt x="307" y="58"/>
                  </a:cubicBezTo>
                  <a:cubicBezTo>
                    <a:pt x="307" y="58"/>
                    <a:pt x="308" y="59"/>
                    <a:pt x="308" y="59"/>
                  </a:cubicBezTo>
                  <a:cubicBezTo>
                    <a:pt x="309" y="60"/>
                    <a:pt x="309" y="61"/>
                    <a:pt x="310" y="62"/>
                  </a:cubicBezTo>
                  <a:cubicBezTo>
                    <a:pt x="311" y="62"/>
                    <a:pt x="311" y="63"/>
                    <a:pt x="311" y="63"/>
                  </a:cubicBezTo>
                  <a:cubicBezTo>
                    <a:pt x="312" y="64"/>
                    <a:pt x="313" y="65"/>
                    <a:pt x="313" y="66"/>
                  </a:cubicBezTo>
                  <a:cubicBezTo>
                    <a:pt x="314" y="66"/>
                    <a:pt x="314" y="67"/>
                    <a:pt x="314" y="67"/>
                  </a:cubicBezTo>
                  <a:cubicBezTo>
                    <a:pt x="315" y="68"/>
                    <a:pt x="315" y="69"/>
                    <a:pt x="316" y="70"/>
                  </a:cubicBezTo>
                  <a:cubicBezTo>
                    <a:pt x="316" y="70"/>
                    <a:pt x="316" y="71"/>
                    <a:pt x="317" y="71"/>
                  </a:cubicBezTo>
                  <a:cubicBezTo>
                    <a:pt x="317" y="72"/>
                    <a:pt x="317" y="73"/>
                    <a:pt x="318" y="74"/>
                  </a:cubicBezTo>
                  <a:cubicBezTo>
                    <a:pt x="318" y="74"/>
                    <a:pt x="318" y="75"/>
                    <a:pt x="319" y="76"/>
                  </a:cubicBezTo>
                  <a:cubicBezTo>
                    <a:pt x="319" y="76"/>
                    <a:pt x="319" y="77"/>
                    <a:pt x="319" y="78"/>
                  </a:cubicBezTo>
                  <a:cubicBezTo>
                    <a:pt x="320" y="79"/>
                    <a:pt x="320" y="79"/>
                    <a:pt x="320" y="80"/>
                  </a:cubicBezTo>
                  <a:cubicBezTo>
                    <a:pt x="320" y="81"/>
                    <a:pt x="320" y="82"/>
                    <a:pt x="320" y="83"/>
                  </a:cubicBezTo>
                  <a:cubicBezTo>
                    <a:pt x="321" y="83"/>
                    <a:pt x="321" y="84"/>
                    <a:pt x="321" y="84"/>
                  </a:cubicBezTo>
                  <a:cubicBezTo>
                    <a:pt x="321" y="85"/>
                    <a:pt x="321" y="87"/>
                    <a:pt x="321" y="88"/>
                  </a:cubicBezTo>
                  <a:cubicBezTo>
                    <a:pt x="321" y="40"/>
                    <a:pt x="217" y="0"/>
                    <a:pt x="89" y="0"/>
                  </a:cubicBezTo>
                </a:path>
              </a:pathLst>
            </a:custGeom>
            <a:solidFill>
              <a:srgbClr val="0047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ṣḻíḓe"/>
            <p:cNvSpPr/>
            <p:nvPr/>
          </p:nvSpPr>
          <p:spPr bwMode="auto">
            <a:xfrm>
              <a:off x="5883276" y="2420938"/>
              <a:ext cx="869950" cy="696913"/>
            </a:xfrm>
            <a:custGeom>
              <a:avLst/>
              <a:gdLst>
                <a:gd name="T0" fmla="*/ 0 w 194"/>
                <a:gd name="T1" fmla="*/ 0 h 155"/>
                <a:gd name="T2" fmla="*/ 0 w 194"/>
                <a:gd name="T3" fmla="*/ 155 h 155"/>
                <a:gd name="T4" fmla="*/ 149 w 194"/>
                <a:gd name="T5" fmla="*/ 155 h 155"/>
                <a:gd name="T6" fmla="*/ 150 w 194"/>
                <a:gd name="T7" fmla="*/ 150 h 155"/>
                <a:gd name="T8" fmla="*/ 194 w 194"/>
                <a:gd name="T9" fmla="*/ 150 h 155"/>
                <a:gd name="T10" fmla="*/ 194 w 194"/>
                <a:gd name="T11" fmla="*/ 87 h 155"/>
                <a:gd name="T12" fmla="*/ 193 w 194"/>
                <a:gd name="T13" fmla="*/ 87 h 155"/>
                <a:gd name="T14" fmla="*/ 0 w 194"/>
                <a:gd name="T15" fmla="*/ 0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155">
                  <a:moveTo>
                    <a:pt x="0" y="0"/>
                  </a:moveTo>
                  <a:cubicBezTo>
                    <a:pt x="0" y="155"/>
                    <a:pt x="0" y="155"/>
                    <a:pt x="0" y="155"/>
                  </a:cubicBezTo>
                  <a:cubicBezTo>
                    <a:pt x="149" y="155"/>
                    <a:pt x="149" y="155"/>
                    <a:pt x="149" y="155"/>
                  </a:cubicBezTo>
                  <a:cubicBezTo>
                    <a:pt x="147" y="153"/>
                    <a:pt x="148" y="150"/>
                    <a:pt x="150" y="150"/>
                  </a:cubicBezTo>
                  <a:cubicBezTo>
                    <a:pt x="194" y="150"/>
                    <a:pt x="194" y="150"/>
                    <a:pt x="194" y="150"/>
                  </a:cubicBezTo>
                  <a:cubicBezTo>
                    <a:pt x="194" y="87"/>
                    <a:pt x="194" y="87"/>
                    <a:pt x="194" y="87"/>
                  </a:cubicBezTo>
                  <a:cubicBezTo>
                    <a:pt x="193" y="87"/>
                    <a:pt x="193" y="87"/>
                    <a:pt x="193" y="87"/>
                  </a:cubicBezTo>
                  <a:cubicBezTo>
                    <a:pt x="193" y="43"/>
                    <a:pt x="110" y="7"/>
                    <a:pt x="0" y="0"/>
                  </a:cubicBezTo>
                </a:path>
              </a:pathLst>
            </a:custGeom>
            <a:solidFill>
              <a:srgbClr val="0050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íṡḻiḓê"/>
            <p:cNvSpPr/>
            <p:nvPr/>
          </p:nvSpPr>
          <p:spPr bwMode="auto">
            <a:xfrm>
              <a:off x="5883276" y="1951038"/>
              <a:ext cx="869950" cy="860425"/>
            </a:xfrm>
            <a:custGeom>
              <a:avLst/>
              <a:gdLst>
                <a:gd name="T0" fmla="*/ 0 w 194"/>
                <a:gd name="T1" fmla="*/ 0 h 192"/>
                <a:gd name="T2" fmla="*/ 0 w 194"/>
                <a:gd name="T3" fmla="*/ 105 h 192"/>
                <a:gd name="T4" fmla="*/ 193 w 194"/>
                <a:gd name="T5" fmla="*/ 192 h 192"/>
                <a:gd name="T6" fmla="*/ 194 w 194"/>
                <a:gd name="T7" fmla="*/ 192 h 192"/>
                <a:gd name="T8" fmla="*/ 194 w 194"/>
                <a:gd name="T9" fmla="*/ 86 h 192"/>
                <a:gd name="T10" fmla="*/ 193 w 194"/>
                <a:gd name="T11" fmla="*/ 86 h 192"/>
                <a:gd name="T12" fmla="*/ 193 w 194"/>
                <a:gd name="T13" fmla="*/ 86 h 192"/>
                <a:gd name="T14" fmla="*/ 193 w 194"/>
                <a:gd name="T15" fmla="*/ 82 h 192"/>
                <a:gd name="T16" fmla="*/ 192 w 194"/>
                <a:gd name="T17" fmla="*/ 81 h 192"/>
                <a:gd name="T18" fmla="*/ 192 w 194"/>
                <a:gd name="T19" fmla="*/ 78 h 192"/>
                <a:gd name="T20" fmla="*/ 191 w 194"/>
                <a:gd name="T21" fmla="*/ 76 h 192"/>
                <a:gd name="T22" fmla="*/ 191 w 194"/>
                <a:gd name="T23" fmla="*/ 74 h 192"/>
                <a:gd name="T24" fmla="*/ 190 w 194"/>
                <a:gd name="T25" fmla="*/ 72 h 192"/>
                <a:gd name="T26" fmla="*/ 189 w 194"/>
                <a:gd name="T27" fmla="*/ 69 h 192"/>
                <a:gd name="T28" fmla="*/ 188 w 194"/>
                <a:gd name="T29" fmla="*/ 68 h 192"/>
                <a:gd name="T30" fmla="*/ 186 w 194"/>
                <a:gd name="T31" fmla="*/ 65 h 192"/>
                <a:gd name="T32" fmla="*/ 185 w 194"/>
                <a:gd name="T33" fmla="*/ 64 h 192"/>
                <a:gd name="T34" fmla="*/ 183 w 194"/>
                <a:gd name="T35" fmla="*/ 61 h 192"/>
                <a:gd name="T36" fmla="*/ 182 w 194"/>
                <a:gd name="T37" fmla="*/ 60 h 192"/>
                <a:gd name="T38" fmla="*/ 180 w 194"/>
                <a:gd name="T39" fmla="*/ 57 h 192"/>
                <a:gd name="T40" fmla="*/ 179 w 194"/>
                <a:gd name="T41" fmla="*/ 56 h 192"/>
                <a:gd name="T42" fmla="*/ 176 w 194"/>
                <a:gd name="T43" fmla="*/ 53 h 192"/>
                <a:gd name="T44" fmla="*/ 175 w 194"/>
                <a:gd name="T45" fmla="*/ 52 h 192"/>
                <a:gd name="T46" fmla="*/ 170 w 194"/>
                <a:gd name="T47" fmla="*/ 48 h 192"/>
                <a:gd name="T48" fmla="*/ 168 w 194"/>
                <a:gd name="T49" fmla="*/ 47 h 192"/>
                <a:gd name="T50" fmla="*/ 166 w 194"/>
                <a:gd name="T51" fmla="*/ 45 h 192"/>
                <a:gd name="T52" fmla="*/ 163 w 194"/>
                <a:gd name="T53" fmla="*/ 43 h 192"/>
                <a:gd name="T54" fmla="*/ 160 w 194"/>
                <a:gd name="T55" fmla="*/ 41 h 192"/>
                <a:gd name="T56" fmla="*/ 157 w 194"/>
                <a:gd name="T57" fmla="*/ 39 h 192"/>
                <a:gd name="T58" fmla="*/ 155 w 194"/>
                <a:gd name="T59" fmla="*/ 38 h 192"/>
                <a:gd name="T60" fmla="*/ 151 w 194"/>
                <a:gd name="T61" fmla="*/ 36 h 192"/>
                <a:gd name="T62" fmla="*/ 149 w 194"/>
                <a:gd name="T63" fmla="*/ 35 h 192"/>
                <a:gd name="T64" fmla="*/ 145 w 194"/>
                <a:gd name="T65" fmla="*/ 33 h 192"/>
                <a:gd name="T66" fmla="*/ 143 w 194"/>
                <a:gd name="T67" fmla="*/ 32 h 192"/>
                <a:gd name="T68" fmla="*/ 138 w 194"/>
                <a:gd name="T69" fmla="*/ 30 h 192"/>
                <a:gd name="T70" fmla="*/ 136 w 194"/>
                <a:gd name="T71" fmla="*/ 29 h 192"/>
                <a:gd name="T72" fmla="*/ 131 w 194"/>
                <a:gd name="T73" fmla="*/ 27 h 192"/>
                <a:gd name="T74" fmla="*/ 130 w 194"/>
                <a:gd name="T75" fmla="*/ 26 h 192"/>
                <a:gd name="T76" fmla="*/ 94 w 194"/>
                <a:gd name="T77" fmla="*/ 14 h 192"/>
                <a:gd name="T78" fmla="*/ 93 w 194"/>
                <a:gd name="T79" fmla="*/ 14 h 192"/>
                <a:gd name="T80" fmla="*/ 86 w 194"/>
                <a:gd name="T81" fmla="*/ 12 h 192"/>
                <a:gd name="T82" fmla="*/ 85 w 194"/>
                <a:gd name="T83" fmla="*/ 12 h 192"/>
                <a:gd name="T84" fmla="*/ 77 w 194"/>
                <a:gd name="T85" fmla="*/ 10 h 192"/>
                <a:gd name="T86" fmla="*/ 76 w 194"/>
                <a:gd name="T87" fmla="*/ 10 h 192"/>
                <a:gd name="T88" fmla="*/ 68 w 194"/>
                <a:gd name="T89" fmla="*/ 8 h 192"/>
                <a:gd name="T90" fmla="*/ 67 w 194"/>
                <a:gd name="T91" fmla="*/ 8 h 192"/>
                <a:gd name="T92" fmla="*/ 0 w 194"/>
                <a:gd name="T93" fmla="*/ 0 h 192"/>
                <a:gd name="T94" fmla="*/ 0 w 194"/>
                <a:gd name="T9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92">
                  <a:moveTo>
                    <a:pt x="0" y="0"/>
                  </a:moveTo>
                  <a:cubicBezTo>
                    <a:pt x="0" y="105"/>
                    <a:pt x="0" y="105"/>
                    <a:pt x="0" y="105"/>
                  </a:cubicBezTo>
                  <a:cubicBezTo>
                    <a:pt x="110" y="112"/>
                    <a:pt x="193" y="148"/>
                    <a:pt x="193" y="192"/>
                  </a:cubicBezTo>
                  <a:cubicBezTo>
                    <a:pt x="194" y="192"/>
                    <a:pt x="194" y="192"/>
                    <a:pt x="194" y="192"/>
                  </a:cubicBezTo>
                  <a:cubicBezTo>
                    <a:pt x="194" y="86"/>
                    <a:pt x="194" y="86"/>
                    <a:pt x="194" y="86"/>
                  </a:cubicBezTo>
                  <a:cubicBezTo>
                    <a:pt x="193" y="86"/>
                    <a:pt x="193" y="86"/>
                    <a:pt x="193" y="86"/>
                  </a:cubicBezTo>
                  <a:cubicBezTo>
                    <a:pt x="193" y="86"/>
                    <a:pt x="193" y="86"/>
                    <a:pt x="193" y="86"/>
                  </a:cubicBezTo>
                  <a:cubicBezTo>
                    <a:pt x="193" y="85"/>
                    <a:pt x="193" y="83"/>
                    <a:pt x="193" y="82"/>
                  </a:cubicBezTo>
                  <a:cubicBezTo>
                    <a:pt x="193" y="82"/>
                    <a:pt x="193" y="81"/>
                    <a:pt x="192" y="81"/>
                  </a:cubicBezTo>
                  <a:cubicBezTo>
                    <a:pt x="192" y="80"/>
                    <a:pt x="192" y="79"/>
                    <a:pt x="192" y="78"/>
                  </a:cubicBezTo>
                  <a:cubicBezTo>
                    <a:pt x="192" y="77"/>
                    <a:pt x="192" y="77"/>
                    <a:pt x="191" y="76"/>
                  </a:cubicBezTo>
                  <a:cubicBezTo>
                    <a:pt x="191" y="75"/>
                    <a:pt x="191" y="74"/>
                    <a:pt x="191" y="74"/>
                  </a:cubicBezTo>
                  <a:cubicBezTo>
                    <a:pt x="190" y="73"/>
                    <a:pt x="190" y="72"/>
                    <a:pt x="190" y="72"/>
                  </a:cubicBezTo>
                  <a:cubicBezTo>
                    <a:pt x="189" y="71"/>
                    <a:pt x="189" y="70"/>
                    <a:pt x="189" y="69"/>
                  </a:cubicBezTo>
                  <a:cubicBezTo>
                    <a:pt x="188" y="69"/>
                    <a:pt x="188" y="68"/>
                    <a:pt x="188" y="68"/>
                  </a:cubicBezTo>
                  <a:cubicBezTo>
                    <a:pt x="187" y="67"/>
                    <a:pt x="187" y="66"/>
                    <a:pt x="186" y="65"/>
                  </a:cubicBezTo>
                  <a:cubicBezTo>
                    <a:pt x="186" y="65"/>
                    <a:pt x="186" y="64"/>
                    <a:pt x="185" y="64"/>
                  </a:cubicBezTo>
                  <a:cubicBezTo>
                    <a:pt x="185" y="63"/>
                    <a:pt x="184" y="62"/>
                    <a:pt x="183" y="61"/>
                  </a:cubicBezTo>
                  <a:cubicBezTo>
                    <a:pt x="183" y="61"/>
                    <a:pt x="183" y="60"/>
                    <a:pt x="182" y="60"/>
                  </a:cubicBezTo>
                  <a:cubicBezTo>
                    <a:pt x="181" y="59"/>
                    <a:pt x="181" y="58"/>
                    <a:pt x="180" y="57"/>
                  </a:cubicBezTo>
                  <a:cubicBezTo>
                    <a:pt x="180" y="57"/>
                    <a:pt x="179" y="56"/>
                    <a:pt x="179" y="56"/>
                  </a:cubicBezTo>
                  <a:cubicBezTo>
                    <a:pt x="178" y="55"/>
                    <a:pt x="177" y="54"/>
                    <a:pt x="176" y="53"/>
                  </a:cubicBezTo>
                  <a:cubicBezTo>
                    <a:pt x="176" y="53"/>
                    <a:pt x="175" y="52"/>
                    <a:pt x="175" y="52"/>
                  </a:cubicBezTo>
                  <a:cubicBezTo>
                    <a:pt x="173" y="51"/>
                    <a:pt x="172" y="50"/>
                    <a:pt x="170" y="48"/>
                  </a:cubicBezTo>
                  <a:cubicBezTo>
                    <a:pt x="170" y="48"/>
                    <a:pt x="169" y="47"/>
                    <a:pt x="168" y="47"/>
                  </a:cubicBezTo>
                  <a:cubicBezTo>
                    <a:pt x="167" y="46"/>
                    <a:pt x="166" y="45"/>
                    <a:pt x="166" y="45"/>
                  </a:cubicBezTo>
                  <a:cubicBezTo>
                    <a:pt x="165" y="44"/>
                    <a:pt x="164" y="44"/>
                    <a:pt x="163" y="43"/>
                  </a:cubicBezTo>
                  <a:cubicBezTo>
                    <a:pt x="162" y="42"/>
                    <a:pt x="161" y="42"/>
                    <a:pt x="160" y="41"/>
                  </a:cubicBezTo>
                  <a:cubicBezTo>
                    <a:pt x="159" y="41"/>
                    <a:pt x="158" y="40"/>
                    <a:pt x="157" y="39"/>
                  </a:cubicBezTo>
                  <a:cubicBezTo>
                    <a:pt x="156" y="39"/>
                    <a:pt x="156" y="38"/>
                    <a:pt x="155" y="38"/>
                  </a:cubicBezTo>
                  <a:cubicBezTo>
                    <a:pt x="154" y="37"/>
                    <a:pt x="152" y="37"/>
                    <a:pt x="151" y="36"/>
                  </a:cubicBezTo>
                  <a:cubicBezTo>
                    <a:pt x="150" y="36"/>
                    <a:pt x="150" y="35"/>
                    <a:pt x="149" y="35"/>
                  </a:cubicBezTo>
                  <a:cubicBezTo>
                    <a:pt x="148" y="34"/>
                    <a:pt x="146" y="33"/>
                    <a:pt x="145" y="33"/>
                  </a:cubicBezTo>
                  <a:cubicBezTo>
                    <a:pt x="144" y="32"/>
                    <a:pt x="143" y="32"/>
                    <a:pt x="143" y="32"/>
                  </a:cubicBezTo>
                  <a:cubicBezTo>
                    <a:pt x="141" y="31"/>
                    <a:pt x="140" y="30"/>
                    <a:pt x="138" y="30"/>
                  </a:cubicBezTo>
                  <a:cubicBezTo>
                    <a:pt x="138" y="29"/>
                    <a:pt x="137" y="29"/>
                    <a:pt x="136" y="29"/>
                  </a:cubicBezTo>
                  <a:cubicBezTo>
                    <a:pt x="135" y="28"/>
                    <a:pt x="133" y="27"/>
                    <a:pt x="131" y="27"/>
                  </a:cubicBezTo>
                  <a:cubicBezTo>
                    <a:pt x="131" y="26"/>
                    <a:pt x="130" y="26"/>
                    <a:pt x="130" y="26"/>
                  </a:cubicBezTo>
                  <a:cubicBezTo>
                    <a:pt x="119" y="22"/>
                    <a:pt x="107" y="18"/>
                    <a:pt x="94" y="14"/>
                  </a:cubicBezTo>
                  <a:cubicBezTo>
                    <a:pt x="93" y="14"/>
                    <a:pt x="93" y="14"/>
                    <a:pt x="93" y="14"/>
                  </a:cubicBezTo>
                  <a:cubicBezTo>
                    <a:pt x="91" y="13"/>
                    <a:pt x="88" y="13"/>
                    <a:pt x="86" y="12"/>
                  </a:cubicBezTo>
                  <a:cubicBezTo>
                    <a:pt x="85" y="12"/>
                    <a:pt x="85" y="12"/>
                    <a:pt x="85" y="12"/>
                  </a:cubicBezTo>
                  <a:cubicBezTo>
                    <a:pt x="82" y="11"/>
                    <a:pt x="80" y="11"/>
                    <a:pt x="77" y="10"/>
                  </a:cubicBezTo>
                  <a:cubicBezTo>
                    <a:pt x="76" y="10"/>
                    <a:pt x="76" y="10"/>
                    <a:pt x="76" y="10"/>
                  </a:cubicBezTo>
                  <a:cubicBezTo>
                    <a:pt x="73" y="9"/>
                    <a:pt x="71" y="9"/>
                    <a:pt x="68" y="8"/>
                  </a:cubicBezTo>
                  <a:cubicBezTo>
                    <a:pt x="67" y="8"/>
                    <a:pt x="67" y="8"/>
                    <a:pt x="67" y="8"/>
                  </a:cubicBezTo>
                  <a:cubicBezTo>
                    <a:pt x="47" y="4"/>
                    <a:pt x="24" y="1"/>
                    <a:pt x="0" y="0"/>
                  </a:cubicBezTo>
                  <a:cubicBezTo>
                    <a:pt x="0" y="0"/>
                    <a:pt x="0" y="0"/>
                    <a:pt x="0" y="0"/>
                  </a:cubicBezTo>
                </a:path>
              </a:pathLst>
            </a:custGeom>
            <a:solidFill>
              <a:srgbClr val="003B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liḓê"/>
            <p:cNvSpPr/>
            <p:nvPr/>
          </p:nvSpPr>
          <p:spPr bwMode="auto">
            <a:xfrm>
              <a:off x="4476751" y="1443038"/>
              <a:ext cx="466725" cy="1162050"/>
            </a:xfrm>
            <a:custGeom>
              <a:avLst/>
              <a:gdLst>
                <a:gd name="T0" fmla="*/ 20 w 104"/>
                <a:gd name="T1" fmla="*/ 259 h 259"/>
                <a:gd name="T2" fmla="*/ 0 w 104"/>
                <a:gd name="T3" fmla="*/ 259 h 259"/>
                <a:gd name="T4" fmla="*/ 0 w 104"/>
                <a:gd name="T5" fmla="*/ 61 h 259"/>
                <a:gd name="T6" fmla="*/ 61 w 104"/>
                <a:gd name="T7" fmla="*/ 0 h 259"/>
                <a:gd name="T8" fmla="*/ 104 w 104"/>
                <a:gd name="T9" fmla="*/ 0 h 259"/>
                <a:gd name="T10" fmla="*/ 61 w 104"/>
                <a:gd name="T11" fmla="*/ 17 h 259"/>
                <a:gd name="T12" fmla="*/ 20 w 104"/>
                <a:gd name="T13" fmla="*/ 61 h 259"/>
                <a:gd name="T14" fmla="*/ 20 w 104"/>
                <a:gd name="T15" fmla="*/ 259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259">
                  <a:moveTo>
                    <a:pt x="20" y="259"/>
                  </a:moveTo>
                  <a:cubicBezTo>
                    <a:pt x="0" y="259"/>
                    <a:pt x="0" y="259"/>
                    <a:pt x="0" y="259"/>
                  </a:cubicBezTo>
                  <a:cubicBezTo>
                    <a:pt x="0" y="61"/>
                    <a:pt x="0" y="61"/>
                    <a:pt x="0" y="61"/>
                  </a:cubicBezTo>
                  <a:cubicBezTo>
                    <a:pt x="0" y="28"/>
                    <a:pt x="27" y="0"/>
                    <a:pt x="61" y="0"/>
                  </a:cubicBezTo>
                  <a:cubicBezTo>
                    <a:pt x="104" y="0"/>
                    <a:pt x="104" y="0"/>
                    <a:pt x="104" y="0"/>
                  </a:cubicBezTo>
                  <a:cubicBezTo>
                    <a:pt x="61" y="17"/>
                    <a:pt x="61" y="17"/>
                    <a:pt x="61" y="17"/>
                  </a:cubicBezTo>
                  <a:cubicBezTo>
                    <a:pt x="61" y="17"/>
                    <a:pt x="20" y="27"/>
                    <a:pt x="20" y="61"/>
                  </a:cubicBezTo>
                  <a:lnTo>
                    <a:pt x="20" y="259"/>
                  </a:lnTo>
                  <a:close/>
                </a:path>
              </a:pathLst>
            </a:custGeom>
            <a:solidFill>
              <a:srgbClr val="FFC3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ṡļïďè"/>
            <p:cNvSpPr/>
            <p:nvPr/>
          </p:nvSpPr>
          <p:spPr bwMode="auto">
            <a:xfrm>
              <a:off x="4432301" y="2524126"/>
              <a:ext cx="179388" cy="673100"/>
            </a:xfrm>
            <a:custGeom>
              <a:avLst/>
              <a:gdLst>
                <a:gd name="T0" fmla="*/ 40 w 40"/>
                <a:gd name="T1" fmla="*/ 150 h 150"/>
                <a:gd name="T2" fmla="*/ 0 w 40"/>
                <a:gd name="T3" fmla="*/ 150 h 150"/>
                <a:gd name="T4" fmla="*/ 0 w 40"/>
                <a:gd name="T5" fmla="*/ 19 h 150"/>
                <a:gd name="T6" fmla="*/ 20 w 40"/>
                <a:gd name="T7" fmla="*/ 0 h 150"/>
                <a:gd name="T8" fmla="*/ 40 w 40"/>
                <a:gd name="T9" fmla="*/ 19 h 150"/>
                <a:gd name="T10" fmla="*/ 40 w 40"/>
                <a:gd name="T11" fmla="*/ 150 h 150"/>
              </a:gdLst>
              <a:ahLst/>
              <a:cxnLst>
                <a:cxn ang="0">
                  <a:pos x="T0" y="T1"/>
                </a:cxn>
                <a:cxn ang="0">
                  <a:pos x="T2" y="T3"/>
                </a:cxn>
                <a:cxn ang="0">
                  <a:pos x="T4" y="T5"/>
                </a:cxn>
                <a:cxn ang="0">
                  <a:pos x="T6" y="T7"/>
                </a:cxn>
                <a:cxn ang="0">
                  <a:pos x="T8" y="T9"/>
                </a:cxn>
                <a:cxn ang="0">
                  <a:pos x="T10" y="T11"/>
                </a:cxn>
              </a:cxnLst>
              <a:rect l="0" t="0" r="r" b="b"/>
              <a:pathLst>
                <a:path w="40" h="150">
                  <a:moveTo>
                    <a:pt x="40" y="150"/>
                  </a:moveTo>
                  <a:cubicBezTo>
                    <a:pt x="0" y="150"/>
                    <a:pt x="0" y="150"/>
                    <a:pt x="0" y="150"/>
                  </a:cubicBezTo>
                  <a:cubicBezTo>
                    <a:pt x="0" y="19"/>
                    <a:pt x="0" y="19"/>
                    <a:pt x="0" y="19"/>
                  </a:cubicBezTo>
                  <a:cubicBezTo>
                    <a:pt x="0" y="9"/>
                    <a:pt x="9" y="0"/>
                    <a:pt x="20" y="0"/>
                  </a:cubicBezTo>
                  <a:cubicBezTo>
                    <a:pt x="31" y="0"/>
                    <a:pt x="40" y="9"/>
                    <a:pt x="40" y="19"/>
                  </a:cubicBezTo>
                  <a:lnTo>
                    <a:pt x="40" y="150"/>
                  </a:lnTo>
                  <a:close/>
                </a:path>
              </a:pathLst>
            </a:custGeom>
            <a:solidFill>
              <a:srgbClr val="FFC3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ṣḻíḋé"/>
            <p:cNvSpPr/>
            <p:nvPr/>
          </p:nvSpPr>
          <p:spPr bwMode="auto">
            <a:xfrm>
              <a:off x="4468813" y="2524126"/>
              <a:ext cx="142875" cy="673100"/>
            </a:xfrm>
            <a:custGeom>
              <a:avLst/>
              <a:gdLst>
                <a:gd name="T0" fmla="*/ 32 w 32"/>
                <a:gd name="T1" fmla="*/ 19 h 150"/>
                <a:gd name="T2" fmla="*/ 12 w 32"/>
                <a:gd name="T3" fmla="*/ 0 h 150"/>
                <a:gd name="T4" fmla="*/ 0 w 32"/>
                <a:gd name="T5" fmla="*/ 4 h 150"/>
                <a:gd name="T6" fmla="*/ 20 w 32"/>
                <a:gd name="T7" fmla="*/ 24 h 150"/>
                <a:gd name="T8" fmla="*/ 20 w 32"/>
                <a:gd name="T9" fmla="*/ 150 h 150"/>
                <a:gd name="T10" fmla="*/ 32 w 32"/>
                <a:gd name="T11" fmla="*/ 150 h 150"/>
                <a:gd name="T12" fmla="*/ 32 w 32"/>
                <a:gd name="T13" fmla="*/ 19 h 150"/>
              </a:gdLst>
              <a:ahLst/>
              <a:cxnLst>
                <a:cxn ang="0">
                  <a:pos x="T0" y="T1"/>
                </a:cxn>
                <a:cxn ang="0">
                  <a:pos x="T2" y="T3"/>
                </a:cxn>
                <a:cxn ang="0">
                  <a:pos x="T4" y="T5"/>
                </a:cxn>
                <a:cxn ang="0">
                  <a:pos x="T6" y="T7"/>
                </a:cxn>
                <a:cxn ang="0">
                  <a:pos x="T8" y="T9"/>
                </a:cxn>
                <a:cxn ang="0">
                  <a:pos x="T10" y="T11"/>
                </a:cxn>
                <a:cxn ang="0">
                  <a:pos x="T12" y="T13"/>
                </a:cxn>
              </a:cxnLst>
              <a:rect l="0" t="0" r="r" b="b"/>
              <a:pathLst>
                <a:path w="32" h="150">
                  <a:moveTo>
                    <a:pt x="32" y="19"/>
                  </a:moveTo>
                  <a:cubicBezTo>
                    <a:pt x="32" y="9"/>
                    <a:pt x="23" y="0"/>
                    <a:pt x="12" y="0"/>
                  </a:cubicBezTo>
                  <a:cubicBezTo>
                    <a:pt x="7" y="0"/>
                    <a:pt x="3" y="1"/>
                    <a:pt x="0" y="4"/>
                  </a:cubicBezTo>
                  <a:cubicBezTo>
                    <a:pt x="11" y="4"/>
                    <a:pt x="20" y="13"/>
                    <a:pt x="20" y="24"/>
                  </a:cubicBezTo>
                  <a:cubicBezTo>
                    <a:pt x="20" y="150"/>
                    <a:pt x="20" y="150"/>
                    <a:pt x="20" y="150"/>
                  </a:cubicBezTo>
                  <a:cubicBezTo>
                    <a:pt x="32" y="150"/>
                    <a:pt x="32" y="150"/>
                    <a:pt x="32" y="150"/>
                  </a:cubicBezTo>
                  <a:lnTo>
                    <a:pt x="32" y="19"/>
                  </a:lnTo>
                  <a:close/>
                </a:path>
              </a:pathLst>
            </a:custGeom>
            <a:solidFill>
              <a:srgbClr val="FFA50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ṡḷiďê"/>
            <p:cNvSpPr/>
            <p:nvPr/>
          </p:nvSpPr>
          <p:spPr bwMode="auto">
            <a:xfrm>
              <a:off x="4913313" y="2238376"/>
              <a:ext cx="93663" cy="784225"/>
            </a:xfrm>
            <a:prstGeom prst="rect">
              <a:avLst/>
            </a:prstGeom>
            <a:solidFill>
              <a:srgbClr val="0055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 name="íśļîdê"/>
            <p:cNvSpPr/>
            <p:nvPr/>
          </p:nvSpPr>
          <p:spPr bwMode="auto">
            <a:xfrm>
              <a:off x="4872038" y="2941638"/>
              <a:ext cx="176213" cy="476250"/>
            </a:xfrm>
            <a:custGeom>
              <a:avLst/>
              <a:gdLst>
                <a:gd name="T0" fmla="*/ 19 w 39"/>
                <a:gd name="T1" fmla="*/ 0 h 106"/>
                <a:gd name="T2" fmla="*/ 0 w 39"/>
                <a:gd name="T3" fmla="*/ 20 h 106"/>
                <a:gd name="T4" fmla="*/ 0 w 39"/>
                <a:gd name="T5" fmla="*/ 94 h 106"/>
                <a:gd name="T6" fmla="*/ 39 w 39"/>
                <a:gd name="T7" fmla="*/ 106 h 106"/>
                <a:gd name="T8" fmla="*/ 39 w 39"/>
                <a:gd name="T9" fmla="*/ 20 h 106"/>
                <a:gd name="T10" fmla="*/ 19 w 39"/>
                <a:gd name="T11" fmla="*/ 0 h 106"/>
              </a:gdLst>
              <a:ahLst/>
              <a:cxnLst>
                <a:cxn ang="0">
                  <a:pos x="T0" y="T1"/>
                </a:cxn>
                <a:cxn ang="0">
                  <a:pos x="T2" y="T3"/>
                </a:cxn>
                <a:cxn ang="0">
                  <a:pos x="T4" y="T5"/>
                </a:cxn>
                <a:cxn ang="0">
                  <a:pos x="T6" y="T7"/>
                </a:cxn>
                <a:cxn ang="0">
                  <a:pos x="T8" y="T9"/>
                </a:cxn>
                <a:cxn ang="0">
                  <a:pos x="T10" y="T11"/>
                </a:cxn>
              </a:cxnLst>
              <a:rect l="0" t="0" r="r" b="b"/>
              <a:pathLst>
                <a:path w="39" h="106">
                  <a:moveTo>
                    <a:pt x="19" y="0"/>
                  </a:moveTo>
                  <a:cubicBezTo>
                    <a:pt x="8" y="0"/>
                    <a:pt x="0" y="9"/>
                    <a:pt x="0" y="20"/>
                  </a:cubicBezTo>
                  <a:cubicBezTo>
                    <a:pt x="0" y="94"/>
                    <a:pt x="0" y="94"/>
                    <a:pt x="0" y="94"/>
                  </a:cubicBezTo>
                  <a:cubicBezTo>
                    <a:pt x="39" y="106"/>
                    <a:pt x="39" y="106"/>
                    <a:pt x="39" y="106"/>
                  </a:cubicBezTo>
                  <a:cubicBezTo>
                    <a:pt x="39" y="20"/>
                    <a:pt x="39" y="20"/>
                    <a:pt x="39" y="20"/>
                  </a:cubicBezTo>
                  <a:cubicBezTo>
                    <a:pt x="39" y="9"/>
                    <a:pt x="30" y="0"/>
                    <a:pt x="19" y="0"/>
                  </a:cubicBezTo>
                  <a:close/>
                </a:path>
              </a:pathLst>
            </a:custGeom>
            <a:solidFill>
              <a:srgbClr val="00558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íŝ1îḋe"/>
            <p:cNvSpPr/>
            <p:nvPr/>
          </p:nvSpPr>
          <p:spPr bwMode="auto">
            <a:xfrm>
              <a:off x="4432301" y="2659063"/>
              <a:ext cx="58738" cy="363538"/>
            </a:xfrm>
            <a:custGeom>
              <a:avLst/>
              <a:gdLst>
                <a:gd name="T0" fmla="*/ 7 w 13"/>
                <a:gd name="T1" fmla="*/ 81 h 81"/>
                <a:gd name="T2" fmla="*/ 7 w 13"/>
                <a:gd name="T3" fmla="*/ 81 h 81"/>
                <a:gd name="T4" fmla="*/ 0 w 13"/>
                <a:gd name="T5" fmla="*/ 75 h 81"/>
                <a:gd name="T6" fmla="*/ 0 w 13"/>
                <a:gd name="T7" fmla="*/ 6 h 81"/>
                <a:gd name="T8" fmla="*/ 7 w 13"/>
                <a:gd name="T9" fmla="*/ 0 h 81"/>
                <a:gd name="T10" fmla="*/ 13 w 13"/>
                <a:gd name="T11" fmla="*/ 6 h 81"/>
                <a:gd name="T12" fmla="*/ 13 w 13"/>
                <a:gd name="T13" fmla="*/ 75 h 81"/>
                <a:gd name="T14" fmla="*/ 7 w 13"/>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1">
                  <a:moveTo>
                    <a:pt x="7" y="81"/>
                  </a:moveTo>
                  <a:cubicBezTo>
                    <a:pt x="7" y="81"/>
                    <a:pt x="7" y="81"/>
                    <a:pt x="7" y="81"/>
                  </a:cubicBezTo>
                  <a:cubicBezTo>
                    <a:pt x="3" y="81"/>
                    <a:pt x="0" y="78"/>
                    <a:pt x="0" y="75"/>
                  </a:cubicBezTo>
                  <a:cubicBezTo>
                    <a:pt x="0" y="6"/>
                    <a:pt x="0" y="6"/>
                    <a:pt x="0" y="6"/>
                  </a:cubicBezTo>
                  <a:cubicBezTo>
                    <a:pt x="0" y="3"/>
                    <a:pt x="3" y="0"/>
                    <a:pt x="7" y="0"/>
                  </a:cubicBezTo>
                  <a:cubicBezTo>
                    <a:pt x="10" y="0"/>
                    <a:pt x="13" y="3"/>
                    <a:pt x="13" y="6"/>
                  </a:cubicBezTo>
                  <a:cubicBezTo>
                    <a:pt x="13" y="75"/>
                    <a:pt x="13" y="75"/>
                    <a:pt x="13" y="75"/>
                  </a:cubicBezTo>
                  <a:cubicBezTo>
                    <a:pt x="13" y="78"/>
                    <a:pt x="10" y="81"/>
                    <a:pt x="7" y="81"/>
                  </a:cubicBezTo>
                  <a:close/>
                </a:path>
              </a:pathLst>
            </a:custGeom>
            <a:solidFill>
              <a:srgbClr val="FFE65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ïsľíḓé"/>
            <p:cNvSpPr/>
            <p:nvPr/>
          </p:nvSpPr>
          <p:spPr bwMode="auto">
            <a:xfrm>
              <a:off x="3732213" y="4405313"/>
              <a:ext cx="3021013" cy="627063"/>
            </a:xfrm>
            <a:custGeom>
              <a:avLst/>
              <a:gdLst>
                <a:gd name="T0" fmla="*/ 673 w 673"/>
                <a:gd name="T1" fmla="*/ 140 h 140"/>
                <a:gd name="T2" fmla="*/ 70 w 673"/>
                <a:gd name="T3" fmla="*/ 140 h 140"/>
                <a:gd name="T4" fmla="*/ 0 w 673"/>
                <a:gd name="T5" fmla="*/ 70 h 140"/>
                <a:gd name="T6" fmla="*/ 70 w 673"/>
                <a:gd name="T7" fmla="*/ 0 h 140"/>
                <a:gd name="T8" fmla="*/ 673 w 673"/>
                <a:gd name="T9" fmla="*/ 0 h 140"/>
                <a:gd name="T10" fmla="*/ 673 w 673"/>
                <a:gd name="T11" fmla="*/ 140 h 140"/>
              </a:gdLst>
              <a:ahLst/>
              <a:cxnLst>
                <a:cxn ang="0">
                  <a:pos x="T0" y="T1"/>
                </a:cxn>
                <a:cxn ang="0">
                  <a:pos x="T2" y="T3"/>
                </a:cxn>
                <a:cxn ang="0">
                  <a:pos x="T4" y="T5"/>
                </a:cxn>
                <a:cxn ang="0">
                  <a:pos x="T6" y="T7"/>
                </a:cxn>
                <a:cxn ang="0">
                  <a:pos x="T8" y="T9"/>
                </a:cxn>
                <a:cxn ang="0">
                  <a:pos x="T10" y="T11"/>
                </a:cxn>
              </a:cxnLst>
              <a:rect l="0" t="0" r="r" b="b"/>
              <a:pathLst>
                <a:path w="673" h="140">
                  <a:moveTo>
                    <a:pt x="673" y="140"/>
                  </a:moveTo>
                  <a:cubicBezTo>
                    <a:pt x="70" y="140"/>
                    <a:pt x="70" y="140"/>
                    <a:pt x="70" y="140"/>
                  </a:cubicBezTo>
                  <a:cubicBezTo>
                    <a:pt x="32" y="140"/>
                    <a:pt x="0" y="108"/>
                    <a:pt x="0" y="70"/>
                  </a:cubicBezTo>
                  <a:cubicBezTo>
                    <a:pt x="0" y="31"/>
                    <a:pt x="32" y="0"/>
                    <a:pt x="70" y="0"/>
                  </a:cubicBezTo>
                  <a:cubicBezTo>
                    <a:pt x="673" y="0"/>
                    <a:pt x="673" y="0"/>
                    <a:pt x="673" y="0"/>
                  </a:cubicBezTo>
                  <a:lnTo>
                    <a:pt x="673" y="140"/>
                  </a:lnTo>
                  <a:close/>
                </a:path>
              </a:pathLst>
            </a:custGeom>
            <a:solidFill>
              <a:srgbClr val="E64B5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iṧḷîḓe"/>
            <p:cNvSpPr/>
            <p:nvPr/>
          </p:nvSpPr>
          <p:spPr bwMode="auto">
            <a:xfrm>
              <a:off x="4081463" y="4405313"/>
              <a:ext cx="493713" cy="627063"/>
            </a:xfrm>
            <a:custGeom>
              <a:avLst/>
              <a:gdLst>
                <a:gd name="T0" fmla="*/ 28 w 110"/>
                <a:gd name="T1" fmla="*/ 70 h 140"/>
                <a:gd name="T2" fmla="*/ 28 w 110"/>
                <a:gd name="T3" fmla="*/ 70 h 140"/>
                <a:gd name="T4" fmla="*/ 110 w 110"/>
                <a:gd name="T5" fmla="*/ 0 h 140"/>
                <a:gd name="T6" fmla="*/ 70 w 110"/>
                <a:gd name="T7" fmla="*/ 0 h 140"/>
                <a:gd name="T8" fmla="*/ 0 w 110"/>
                <a:gd name="T9" fmla="*/ 70 h 140"/>
                <a:gd name="T10" fmla="*/ 70 w 110"/>
                <a:gd name="T11" fmla="*/ 140 h 140"/>
                <a:gd name="T12" fmla="*/ 110 w 110"/>
                <a:gd name="T13" fmla="*/ 140 h 140"/>
                <a:gd name="T14" fmla="*/ 28 w 110"/>
                <a:gd name="T15" fmla="*/ 7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40">
                  <a:moveTo>
                    <a:pt x="28" y="70"/>
                  </a:moveTo>
                  <a:cubicBezTo>
                    <a:pt x="28" y="70"/>
                    <a:pt x="28" y="70"/>
                    <a:pt x="28" y="70"/>
                  </a:cubicBezTo>
                  <a:cubicBezTo>
                    <a:pt x="28" y="31"/>
                    <a:pt x="71" y="0"/>
                    <a:pt x="110" y="0"/>
                  </a:cubicBezTo>
                  <a:cubicBezTo>
                    <a:pt x="70" y="0"/>
                    <a:pt x="70" y="0"/>
                    <a:pt x="70" y="0"/>
                  </a:cubicBezTo>
                  <a:cubicBezTo>
                    <a:pt x="31" y="0"/>
                    <a:pt x="0" y="31"/>
                    <a:pt x="0" y="70"/>
                  </a:cubicBezTo>
                  <a:cubicBezTo>
                    <a:pt x="0" y="108"/>
                    <a:pt x="31" y="140"/>
                    <a:pt x="70" y="140"/>
                  </a:cubicBezTo>
                  <a:cubicBezTo>
                    <a:pt x="110" y="140"/>
                    <a:pt x="110" y="140"/>
                    <a:pt x="110" y="140"/>
                  </a:cubicBezTo>
                  <a:cubicBezTo>
                    <a:pt x="71" y="140"/>
                    <a:pt x="28" y="108"/>
                    <a:pt x="28" y="70"/>
                  </a:cubicBezTo>
                  <a:close/>
                </a:path>
              </a:pathLst>
            </a:custGeom>
            <a:solidFill>
              <a:srgbClr val="FF64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s1íḑè"/>
            <p:cNvSpPr/>
            <p:nvPr/>
          </p:nvSpPr>
          <p:spPr bwMode="auto">
            <a:xfrm>
              <a:off x="6227763" y="4405313"/>
              <a:ext cx="2201863" cy="627063"/>
            </a:xfrm>
            <a:custGeom>
              <a:avLst/>
              <a:gdLst>
                <a:gd name="T0" fmla="*/ 490 w 490"/>
                <a:gd name="T1" fmla="*/ 140 h 140"/>
                <a:gd name="T2" fmla="*/ 70 w 490"/>
                <a:gd name="T3" fmla="*/ 140 h 140"/>
                <a:gd name="T4" fmla="*/ 0 w 490"/>
                <a:gd name="T5" fmla="*/ 70 h 140"/>
                <a:gd name="T6" fmla="*/ 70 w 490"/>
                <a:gd name="T7" fmla="*/ 0 h 140"/>
                <a:gd name="T8" fmla="*/ 490 w 490"/>
                <a:gd name="T9" fmla="*/ 0 h 140"/>
                <a:gd name="T10" fmla="*/ 490 w 490"/>
                <a:gd name="T11" fmla="*/ 140 h 140"/>
              </a:gdLst>
              <a:ahLst/>
              <a:cxnLst>
                <a:cxn ang="0">
                  <a:pos x="T0" y="T1"/>
                </a:cxn>
                <a:cxn ang="0">
                  <a:pos x="T2" y="T3"/>
                </a:cxn>
                <a:cxn ang="0">
                  <a:pos x="T4" y="T5"/>
                </a:cxn>
                <a:cxn ang="0">
                  <a:pos x="T6" y="T7"/>
                </a:cxn>
                <a:cxn ang="0">
                  <a:pos x="T8" y="T9"/>
                </a:cxn>
                <a:cxn ang="0">
                  <a:pos x="T10" y="T11"/>
                </a:cxn>
              </a:cxnLst>
              <a:rect l="0" t="0" r="r" b="b"/>
              <a:pathLst>
                <a:path w="490" h="140">
                  <a:moveTo>
                    <a:pt x="490" y="140"/>
                  </a:moveTo>
                  <a:cubicBezTo>
                    <a:pt x="70" y="140"/>
                    <a:pt x="70" y="140"/>
                    <a:pt x="70" y="140"/>
                  </a:cubicBezTo>
                  <a:cubicBezTo>
                    <a:pt x="31" y="140"/>
                    <a:pt x="0" y="108"/>
                    <a:pt x="0" y="70"/>
                  </a:cubicBezTo>
                  <a:cubicBezTo>
                    <a:pt x="0" y="31"/>
                    <a:pt x="31" y="0"/>
                    <a:pt x="70" y="0"/>
                  </a:cubicBezTo>
                  <a:cubicBezTo>
                    <a:pt x="490" y="0"/>
                    <a:pt x="490" y="0"/>
                    <a:pt x="490" y="0"/>
                  </a:cubicBezTo>
                  <a:lnTo>
                    <a:pt x="490" y="140"/>
                  </a:lnTo>
                  <a:close/>
                </a:path>
              </a:pathLst>
            </a:custGeom>
            <a:solidFill>
              <a:srgbClr val="D728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ŝľíḑé"/>
            <p:cNvSpPr/>
            <p:nvPr/>
          </p:nvSpPr>
          <p:spPr bwMode="auto">
            <a:xfrm>
              <a:off x="6386513" y="4521201"/>
              <a:ext cx="2043113" cy="395288"/>
            </a:xfrm>
            <a:custGeom>
              <a:avLst/>
              <a:gdLst>
                <a:gd name="T0" fmla="*/ 455 w 455"/>
                <a:gd name="T1" fmla="*/ 88 h 88"/>
                <a:gd name="T2" fmla="*/ 44 w 455"/>
                <a:gd name="T3" fmla="*/ 88 h 88"/>
                <a:gd name="T4" fmla="*/ 0 w 455"/>
                <a:gd name="T5" fmla="*/ 44 h 88"/>
                <a:gd name="T6" fmla="*/ 44 w 455"/>
                <a:gd name="T7" fmla="*/ 0 h 88"/>
                <a:gd name="T8" fmla="*/ 455 w 455"/>
                <a:gd name="T9" fmla="*/ 0 h 88"/>
                <a:gd name="T10" fmla="*/ 455 w 455"/>
                <a:gd name="T11" fmla="*/ 88 h 88"/>
              </a:gdLst>
              <a:ahLst/>
              <a:cxnLst>
                <a:cxn ang="0">
                  <a:pos x="T0" y="T1"/>
                </a:cxn>
                <a:cxn ang="0">
                  <a:pos x="T2" y="T3"/>
                </a:cxn>
                <a:cxn ang="0">
                  <a:pos x="T4" y="T5"/>
                </a:cxn>
                <a:cxn ang="0">
                  <a:pos x="T6" y="T7"/>
                </a:cxn>
                <a:cxn ang="0">
                  <a:pos x="T8" y="T9"/>
                </a:cxn>
                <a:cxn ang="0">
                  <a:pos x="T10" y="T11"/>
                </a:cxn>
              </a:cxnLst>
              <a:rect l="0" t="0" r="r" b="b"/>
              <a:pathLst>
                <a:path w="455" h="88">
                  <a:moveTo>
                    <a:pt x="455" y="88"/>
                  </a:moveTo>
                  <a:cubicBezTo>
                    <a:pt x="44" y="88"/>
                    <a:pt x="44" y="88"/>
                    <a:pt x="44" y="88"/>
                  </a:cubicBezTo>
                  <a:cubicBezTo>
                    <a:pt x="20" y="88"/>
                    <a:pt x="0" y="68"/>
                    <a:pt x="0" y="44"/>
                  </a:cubicBezTo>
                  <a:cubicBezTo>
                    <a:pt x="0" y="19"/>
                    <a:pt x="20" y="0"/>
                    <a:pt x="44" y="0"/>
                  </a:cubicBezTo>
                  <a:cubicBezTo>
                    <a:pt x="455" y="0"/>
                    <a:pt x="455" y="0"/>
                    <a:pt x="455" y="0"/>
                  </a:cubicBezTo>
                  <a:lnTo>
                    <a:pt x="455" y="88"/>
                  </a:lnTo>
                  <a:close/>
                </a:path>
              </a:pathLst>
            </a:custGeom>
            <a:solidFill>
              <a:srgbClr val="FFFA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Slîḍe"/>
            <p:cNvSpPr/>
            <p:nvPr/>
          </p:nvSpPr>
          <p:spPr bwMode="auto">
            <a:xfrm>
              <a:off x="6386513" y="4521201"/>
              <a:ext cx="2043113" cy="242888"/>
            </a:xfrm>
            <a:custGeom>
              <a:avLst/>
              <a:gdLst>
                <a:gd name="T0" fmla="*/ 44 w 455"/>
                <a:gd name="T1" fmla="*/ 0 h 54"/>
                <a:gd name="T2" fmla="*/ 0 w 455"/>
                <a:gd name="T3" fmla="*/ 44 h 54"/>
                <a:gd name="T4" fmla="*/ 1 w 455"/>
                <a:gd name="T5" fmla="*/ 54 h 54"/>
                <a:gd name="T6" fmla="*/ 44 w 455"/>
                <a:gd name="T7" fmla="*/ 20 h 54"/>
                <a:gd name="T8" fmla="*/ 455 w 455"/>
                <a:gd name="T9" fmla="*/ 20 h 54"/>
                <a:gd name="T10" fmla="*/ 455 w 455"/>
                <a:gd name="T11" fmla="*/ 0 h 54"/>
                <a:gd name="T12" fmla="*/ 44 w 45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455" h="54">
                  <a:moveTo>
                    <a:pt x="44" y="0"/>
                  </a:moveTo>
                  <a:cubicBezTo>
                    <a:pt x="20" y="0"/>
                    <a:pt x="0" y="19"/>
                    <a:pt x="0" y="44"/>
                  </a:cubicBezTo>
                  <a:cubicBezTo>
                    <a:pt x="0" y="47"/>
                    <a:pt x="1" y="50"/>
                    <a:pt x="1" y="54"/>
                  </a:cubicBezTo>
                  <a:cubicBezTo>
                    <a:pt x="6" y="34"/>
                    <a:pt x="23" y="20"/>
                    <a:pt x="44" y="20"/>
                  </a:cubicBezTo>
                  <a:cubicBezTo>
                    <a:pt x="455" y="20"/>
                    <a:pt x="455" y="20"/>
                    <a:pt x="455" y="20"/>
                  </a:cubicBezTo>
                  <a:cubicBezTo>
                    <a:pt x="455" y="0"/>
                    <a:pt x="455" y="0"/>
                    <a:pt x="455" y="0"/>
                  </a:cubicBezTo>
                  <a:lnTo>
                    <a:pt x="44" y="0"/>
                  </a:lnTo>
                  <a:close/>
                </a:path>
              </a:pathLst>
            </a:custGeom>
            <a:solidFill>
              <a:srgbClr val="FFEB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isľïḑe"/>
            <p:cNvSpPr/>
            <p:nvPr/>
          </p:nvSpPr>
          <p:spPr bwMode="auto">
            <a:xfrm>
              <a:off x="3997326" y="3840163"/>
              <a:ext cx="2755900" cy="568325"/>
            </a:xfrm>
            <a:custGeom>
              <a:avLst/>
              <a:gdLst>
                <a:gd name="T0" fmla="*/ 614 w 614"/>
                <a:gd name="T1" fmla="*/ 127 h 127"/>
                <a:gd name="T2" fmla="*/ 64 w 614"/>
                <a:gd name="T3" fmla="*/ 127 h 127"/>
                <a:gd name="T4" fmla="*/ 0 w 614"/>
                <a:gd name="T5" fmla="*/ 64 h 127"/>
                <a:gd name="T6" fmla="*/ 64 w 614"/>
                <a:gd name="T7" fmla="*/ 0 h 127"/>
                <a:gd name="T8" fmla="*/ 614 w 614"/>
                <a:gd name="T9" fmla="*/ 0 h 127"/>
                <a:gd name="T10" fmla="*/ 614 w 614"/>
                <a:gd name="T11" fmla="*/ 127 h 127"/>
              </a:gdLst>
              <a:ahLst/>
              <a:cxnLst>
                <a:cxn ang="0">
                  <a:pos x="T0" y="T1"/>
                </a:cxn>
                <a:cxn ang="0">
                  <a:pos x="T2" y="T3"/>
                </a:cxn>
                <a:cxn ang="0">
                  <a:pos x="T4" y="T5"/>
                </a:cxn>
                <a:cxn ang="0">
                  <a:pos x="T6" y="T7"/>
                </a:cxn>
                <a:cxn ang="0">
                  <a:pos x="T8" y="T9"/>
                </a:cxn>
                <a:cxn ang="0">
                  <a:pos x="T10" y="T11"/>
                </a:cxn>
              </a:cxnLst>
              <a:rect l="0" t="0" r="r" b="b"/>
              <a:pathLst>
                <a:path w="614" h="127">
                  <a:moveTo>
                    <a:pt x="614" y="127"/>
                  </a:moveTo>
                  <a:cubicBezTo>
                    <a:pt x="64" y="127"/>
                    <a:pt x="64" y="127"/>
                    <a:pt x="64" y="127"/>
                  </a:cubicBezTo>
                  <a:cubicBezTo>
                    <a:pt x="29" y="127"/>
                    <a:pt x="0" y="99"/>
                    <a:pt x="0" y="64"/>
                  </a:cubicBezTo>
                  <a:cubicBezTo>
                    <a:pt x="0" y="28"/>
                    <a:pt x="29" y="0"/>
                    <a:pt x="64" y="0"/>
                  </a:cubicBezTo>
                  <a:cubicBezTo>
                    <a:pt x="614" y="0"/>
                    <a:pt x="614" y="0"/>
                    <a:pt x="614" y="0"/>
                  </a:cubicBezTo>
                  <a:lnTo>
                    <a:pt x="614" y="127"/>
                  </a:lnTo>
                  <a:close/>
                </a:path>
              </a:pathLst>
            </a:custGeom>
            <a:solidFill>
              <a:srgbClr val="1C95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ļiďe"/>
            <p:cNvSpPr/>
            <p:nvPr/>
          </p:nvSpPr>
          <p:spPr bwMode="auto">
            <a:xfrm>
              <a:off x="4311651" y="3840163"/>
              <a:ext cx="452438" cy="568325"/>
            </a:xfrm>
            <a:custGeom>
              <a:avLst/>
              <a:gdLst>
                <a:gd name="T0" fmla="*/ 26 w 101"/>
                <a:gd name="T1" fmla="*/ 64 h 127"/>
                <a:gd name="T2" fmla="*/ 26 w 101"/>
                <a:gd name="T3" fmla="*/ 64 h 127"/>
                <a:gd name="T4" fmla="*/ 101 w 101"/>
                <a:gd name="T5" fmla="*/ 0 h 127"/>
                <a:gd name="T6" fmla="*/ 64 w 101"/>
                <a:gd name="T7" fmla="*/ 0 h 127"/>
                <a:gd name="T8" fmla="*/ 0 w 101"/>
                <a:gd name="T9" fmla="*/ 64 h 127"/>
                <a:gd name="T10" fmla="*/ 64 w 101"/>
                <a:gd name="T11" fmla="*/ 127 h 127"/>
                <a:gd name="T12" fmla="*/ 101 w 101"/>
                <a:gd name="T13" fmla="*/ 127 h 127"/>
                <a:gd name="T14" fmla="*/ 26 w 101"/>
                <a:gd name="T15" fmla="*/ 64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27">
                  <a:moveTo>
                    <a:pt x="26" y="64"/>
                  </a:moveTo>
                  <a:cubicBezTo>
                    <a:pt x="26" y="64"/>
                    <a:pt x="26" y="64"/>
                    <a:pt x="26" y="64"/>
                  </a:cubicBezTo>
                  <a:cubicBezTo>
                    <a:pt x="26" y="28"/>
                    <a:pt x="66" y="0"/>
                    <a:pt x="101" y="0"/>
                  </a:cubicBezTo>
                  <a:cubicBezTo>
                    <a:pt x="64" y="0"/>
                    <a:pt x="64" y="0"/>
                    <a:pt x="64" y="0"/>
                  </a:cubicBezTo>
                  <a:cubicBezTo>
                    <a:pt x="29" y="0"/>
                    <a:pt x="0" y="28"/>
                    <a:pt x="0" y="64"/>
                  </a:cubicBezTo>
                  <a:cubicBezTo>
                    <a:pt x="0" y="99"/>
                    <a:pt x="29" y="127"/>
                    <a:pt x="64" y="127"/>
                  </a:cubicBezTo>
                  <a:cubicBezTo>
                    <a:pt x="101" y="127"/>
                    <a:pt x="101" y="127"/>
                    <a:pt x="101" y="127"/>
                  </a:cubicBezTo>
                  <a:cubicBezTo>
                    <a:pt x="66" y="127"/>
                    <a:pt x="26" y="99"/>
                    <a:pt x="26" y="64"/>
                  </a:cubicBezTo>
                  <a:close/>
                </a:path>
              </a:pathLst>
            </a:custGeom>
            <a:solidFill>
              <a:srgbClr val="39AE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šļíḍê"/>
            <p:cNvSpPr/>
            <p:nvPr/>
          </p:nvSpPr>
          <p:spPr bwMode="auto">
            <a:xfrm>
              <a:off x="6273801" y="3840163"/>
              <a:ext cx="2011363" cy="568325"/>
            </a:xfrm>
            <a:custGeom>
              <a:avLst/>
              <a:gdLst>
                <a:gd name="T0" fmla="*/ 448 w 448"/>
                <a:gd name="T1" fmla="*/ 127 h 127"/>
                <a:gd name="T2" fmla="*/ 64 w 448"/>
                <a:gd name="T3" fmla="*/ 127 h 127"/>
                <a:gd name="T4" fmla="*/ 0 w 448"/>
                <a:gd name="T5" fmla="*/ 64 h 127"/>
                <a:gd name="T6" fmla="*/ 64 w 448"/>
                <a:gd name="T7" fmla="*/ 0 h 127"/>
                <a:gd name="T8" fmla="*/ 448 w 448"/>
                <a:gd name="T9" fmla="*/ 0 h 127"/>
                <a:gd name="T10" fmla="*/ 448 w 448"/>
                <a:gd name="T11" fmla="*/ 127 h 127"/>
              </a:gdLst>
              <a:ahLst/>
              <a:cxnLst>
                <a:cxn ang="0">
                  <a:pos x="T0" y="T1"/>
                </a:cxn>
                <a:cxn ang="0">
                  <a:pos x="T2" y="T3"/>
                </a:cxn>
                <a:cxn ang="0">
                  <a:pos x="T4" y="T5"/>
                </a:cxn>
                <a:cxn ang="0">
                  <a:pos x="T6" y="T7"/>
                </a:cxn>
                <a:cxn ang="0">
                  <a:pos x="T8" y="T9"/>
                </a:cxn>
                <a:cxn ang="0">
                  <a:pos x="T10" y="T11"/>
                </a:cxn>
              </a:cxnLst>
              <a:rect l="0" t="0" r="r" b="b"/>
              <a:pathLst>
                <a:path w="448" h="127">
                  <a:moveTo>
                    <a:pt x="448" y="127"/>
                  </a:moveTo>
                  <a:cubicBezTo>
                    <a:pt x="64" y="127"/>
                    <a:pt x="64" y="127"/>
                    <a:pt x="64" y="127"/>
                  </a:cubicBezTo>
                  <a:cubicBezTo>
                    <a:pt x="29" y="127"/>
                    <a:pt x="0" y="99"/>
                    <a:pt x="0" y="64"/>
                  </a:cubicBezTo>
                  <a:cubicBezTo>
                    <a:pt x="0" y="28"/>
                    <a:pt x="29" y="0"/>
                    <a:pt x="64" y="0"/>
                  </a:cubicBezTo>
                  <a:cubicBezTo>
                    <a:pt x="448" y="0"/>
                    <a:pt x="448" y="0"/>
                    <a:pt x="448" y="0"/>
                  </a:cubicBezTo>
                  <a:lnTo>
                    <a:pt x="448" y="127"/>
                  </a:lnTo>
                  <a:close/>
                </a:path>
              </a:pathLst>
            </a:custGeom>
            <a:solidFill>
              <a:srgbClr val="177D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ïs1ïḑè"/>
            <p:cNvSpPr/>
            <p:nvPr/>
          </p:nvSpPr>
          <p:spPr bwMode="auto">
            <a:xfrm>
              <a:off x="6416676" y="3943351"/>
              <a:ext cx="1868488" cy="361950"/>
            </a:xfrm>
            <a:custGeom>
              <a:avLst/>
              <a:gdLst>
                <a:gd name="T0" fmla="*/ 416 w 416"/>
                <a:gd name="T1" fmla="*/ 81 h 81"/>
                <a:gd name="T2" fmla="*/ 41 w 416"/>
                <a:gd name="T3" fmla="*/ 81 h 81"/>
                <a:gd name="T4" fmla="*/ 0 w 416"/>
                <a:gd name="T5" fmla="*/ 41 h 81"/>
                <a:gd name="T6" fmla="*/ 41 w 416"/>
                <a:gd name="T7" fmla="*/ 0 h 81"/>
                <a:gd name="T8" fmla="*/ 416 w 416"/>
                <a:gd name="T9" fmla="*/ 0 h 81"/>
                <a:gd name="T10" fmla="*/ 416 w 416"/>
                <a:gd name="T11" fmla="*/ 81 h 81"/>
              </a:gdLst>
              <a:ahLst/>
              <a:cxnLst>
                <a:cxn ang="0">
                  <a:pos x="T0" y="T1"/>
                </a:cxn>
                <a:cxn ang="0">
                  <a:pos x="T2" y="T3"/>
                </a:cxn>
                <a:cxn ang="0">
                  <a:pos x="T4" y="T5"/>
                </a:cxn>
                <a:cxn ang="0">
                  <a:pos x="T6" y="T7"/>
                </a:cxn>
                <a:cxn ang="0">
                  <a:pos x="T8" y="T9"/>
                </a:cxn>
                <a:cxn ang="0">
                  <a:pos x="T10" y="T11"/>
                </a:cxn>
              </a:cxnLst>
              <a:rect l="0" t="0" r="r" b="b"/>
              <a:pathLst>
                <a:path w="416" h="81">
                  <a:moveTo>
                    <a:pt x="416" y="81"/>
                  </a:moveTo>
                  <a:cubicBezTo>
                    <a:pt x="41" y="81"/>
                    <a:pt x="41" y="81"/>
                    <a:pt x="41" y="81"/>
                  </a:cubicBezTo>
                  <a:cubicBezTo>
                    <a:pt x="18" y="81"/>
                    <a:pt x="0" y="63"/>
                    <a:pt x="0" y="41"/>
                  </a:cubicBezTo>
                  <a:cubicBezTo>
                    <a:pt x="0" y="18"/>
                    <a:pt x="18" y="0"/>
                    <a:pt x="41" y="0"/>
                  </a:cubicBezTo>
                  <a:cubicBezTo>
                    <a:pt x="416" y="0"/>
                    <a:pt x="416" y="0"/>
                    <a:pt x="416" y="0"/>
                  </a:cubicBezTo>
                  <a:lnTo>
                    <a:pt x="416" y="81"/>
                  </a:lnTo>
                  <a:close/>
                </a:path>
              </a:pathLst>
            </a:custGeom>
            <a:solidFill>
              <a:srgbClr val="FFFA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ïṡļïdê"/>
            <p:cNvSpPr/>
            <p:nvPr/>
          </p:nvSpPr>
          <p:spPr bwMode="auto">
            <a:xfrm>
              <a:off x="6416676" y="3943351"/>
              <a:ext cx="1868488" cy="223838"/>
            </a:xfrm>
            <a:custGeom>
              <a:avLst/>
              <a:gdLst>
                <a:gd name="T0" fmla="*/ 41 w 416"/>
                <a:gd name="T1" fmla="*/ 0 h 50"/>
                <a:gd name="T2" fmla="*/ 0 w 416"/>
                <a:gd name="T3" fmla="*/ 41 h 50"/>
                <a:gd name="T4" fmla="*/ 1 w 416"/>
                <a:gd name="T5" fmla="*/ 50 h 50"/>
                <a:gd name="T6" fmla="*/ 41 w 416"/>
                <a:gd name="T7" fmla="*/ 19 h 50"/>
                <a:gd name="T8" fmla="*/ 416 w 416"/>
                <a:gd name="T9" fmla="*/ 19 h 50"/>
                <a:gd name="T10" fmla="*/ 416 w 416"/>
                <a:gd name="T11" fmla="*/ 0 h 50"/>
                <a:gd name="T12" fmla="*/ 41 w 4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416" h="50">
                  <a:moveTo>
                    <a:pt x="41" y="0"/>
                  </a:moveTo>
                  <a:cubicBezTo>
                    <a:pt x="18" y="0"/>
                    <a:pt x="0" y="18"/>
                    <a:pt x="0" y="41"/>
                  </a:cubicBezTo>
                  <a:cubicBezTo>
                    <a:pt x="0" y="44"/>
                    <a:pt x="1" y="47"/>
                    <a:pt x="1" y="50"/>
                  </a:cubicBezTo>
                  <a:cubicBezTo>
                    <a:pt x="6" y="32"/>
                    <a:pt x="22" y="19"/>
                    <a:pt x="41" y="19"/>
                  </a:cubicBezTo>
                  <a:cubicBezTo>
                    <a:pt x="416" y="19"/>
                    <a:pt x="416" y="19"/>
                    <a:pt x="416" y="19"/>
                  </a:cubicBezTo>
                  <a:cubicBezTo>
                    <a:pt x="416" y="0"/>
                    <a:pt x="416" y="0"/>
                    <a:pt x="416" y="0"/>
                  </a:cubicBezTo>
                  <a:lnTo>
                    <a:pt x="41" y="0"/>
                  </a:lnTo>
                  <a:close/>
                </a:path>
              </a:pathLst>
            </a:custGeom>
            <a:solidFill>
              <a:srgbClr val="FFEB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ṣľíḋé"/>
            <p:cNvSpPr/>
            <p:nvPr/>
          </p:nvSpPr>
          <p:spPr bwMode="auto">
            <a:xfrm>
              <a:off x="3516313" y="5032376"/>
              <a:ext cx="2627313" cy="547688"/>
            </a:xfrm>
            <a:custGeom>
              <a:avLst/>
              <a:gdLst>
                <a:gd name="T0" fmla="*/ 585 w 585"/>
                <a:gd name="T1" fmla="*/ 122 h 122"/>
                <a:gd name="T2" fmla="*/ 61 w 585"/>
                <a:gd name="T3" fmla="*/ 122 h 122"/>
                <a:gd name="T4" fmla="*/ 0 w 585"/>
                <a:gd name="T5" fmla="*/ 61 h 122"/>
                <a:gd name="T6" fmla="*/ 61 w 585"/>
                <a:gd name="T7" fmla="*/ 0 h 122"/>
                <a:gd name="T8" fmla="*/ 585 w 585"/>
                <a:gd name="T9" fmla="*/ 0 h 122"/>
                <a:gd name="T10" fmla="*/ 585 w 585"/>
                <a:gd name="T11" fmla="*/ 122 h 122"/>
              </a:gdLst>
              <a:ahLst/>
              <a:cxnLst>
                <a:cxn ang="0">
                  <a:pos x="T0" y="T1"/>
                </a:cxn>
                <a:cxn ang="0">
                  <a:pos x="T2" y="T3"/>
                </a:cxn>
                <a:cxn ang="0">
                  <a:pos x="T4" y="T5"/>
                </a:cxn>
                <a:cxn ang="0">
                  <a:pos x="T6" y="T7"/>
                </a:cxn>
                <a:cxn ang="0">
                  <a:pos x="T8" y="T9"/>
                </a:cxn>
                <a:cxn ang="0">
                  <a:pos x="T10" y="T11"/>
                </a:cxn>
              </a:cxnLst>
              <a:rect l="0" t="0" r="r" b="b"/>
              <a:pathLst>
                <a:path w="585" h="122">
                  <a:moveTo>
                    <a:pt x="585" y="122"/>
                  </a:moveTo>
                  <a:cubicBezTo>
                    <a:pt x="61" y="122"/>
                    <a:pt x="61" y="122"/>
                    <a:pt x="61" y="122"/>
                  </a:cubicBezTo>
                  <a:cubicBezTo>
                    <a:pt x="27" y="122"/>
                    <a:pt x="0" y="95"/>
                    <a:pt x="0" y="61"/>
                  </a:cubicBezTo>
                  <a:cubicBezTo>
                    <a:pt x="0" y="28"/>
                    <a:pt x="27" y="0"/>
                    <a:pt x="61" y="0"/>
                  </a:cubicBezTo>
                  <a:cubicBezTo>
                    <a:pt x="585" y="0"/>
                    <a:pt x="585" y="0"/>
                    <a:pt x="585" y="0"/>
                  </a:cubicBezTo>
                  <a:lnTo>
                    <a:pt x="585" y="122"/>
                  </a:lnTo>
                  <a:close/>
                </a:path>
              </a:pathLst>
            </a:custGeom>
            <a:solidFill>
              <a:srgbClr val="FFA50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ṩļïḋè"/>
            <p:cNvSpPr/>
            <p:nvPr/>
          </p:nvSpPr>
          <p:spPr bwMode="auto">
            <a:xfrm>
              <a:off x="3816351" y="5032376"/>
              <a:ext cx="431800" cy="547688"/>
            </a:xfrm>
            <a:custGeom>
              <a:avLst/>
              <a:gdLst>
                <a:gd name="T0" fmla="*/ 25 w 96"/>
                <a:gd name="T1" fmla="*/ 61 h 122"/>
                <a:gd name="T2" fmla="*/ 25 w 96"/>
                <a:gd name="T3" fmla="*/ 61 h 122"/>
                <a:gd name="T4" fmla="*/ 96 w 96"/>
                <a:gd name="T5" fmla="*/ 0 h 122"/>
                <a:gd name="T6" fmla="*/ 61 w 96"/>
                <a:gd name="T7" fmla="*/ 0 h 122"/>
                <a:gd name="T8" fmla="*/ 0 w 96"/>
                <a:gd name="T9" fmla="*/ 61 h 122"/>
                <a:gd name="T10" fmla="*/ 61 w 96"/>
                <a:gd name="T11" fmla="*/ 122 h 122"/>
                <a:gd name="T12" fmla="*/ 96 w 96"/>
                <a:gd name="T13" fmla="*/ 122 h 122"/>
                <a:gd name="T14" fmla="*/ 25 w 96"/>
                <a:gd name="T15" fmla="*/ 61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22">
                  <a:moveTo>
                    <a:pt x="25" y="61"/>
                  </a:moveTo>
                  <a:cubicBezTo>
                    <a:pt x="25" y="61"/>
                    <a:pt x="25" y="61"/>
                    <a:pt x="25" y="61"/>
                  </a:cubicBezTo>
                  <a:cubicBezTo>
                    <a:pt x="25" y="28"/>
                    <a:pt x="63" y="0"/>
                    <a:pt x="96" y="0"/>
                  </a:cubicBezTo>
                  <a:cubicBezTo>
                    <a:pt x="61" y="0"/>
                    <a:pt x="61" y="0"/>
                    <a:pt x="61" y="0"/>
                  </a:cubicBezTo>
                  <a:cubicBezTo>
                    <a:pt x="27" y="0"/>
                    <a:pt x="0" y="28"/>
                    <a:pt x="0" y="61"/>
                  </a:cubicBezTo>
                  <a:cubicBezTo>
                    <a:pt x="0" y="95"/>
                    <a:pt x="27" y="122"/>
                    <a:pt x="61" y="122"/>
                  </a:cubicBezTo>
                  <a:cubicBezTo>
                    <a:pt x="96" y="122"/>
                    <a:pt x="96" y="122"/>
                    <a:pt x="96" y="122"/>
                  </a:cubicBezTo>
                  <a:cubicBezTo>
                    <a:pt x="63" y="122"/>
                    <a:pt x="25" y="95"/>
                    <a:pt x="25" y="61"/>
                  </a:cubicBezTo>
                  <a:close/>
                </a:path>
              </a:pathLst>
            </a:custGeom>
            <a:solidFill>
              <a:srgbClr val="FAC85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ïšḷíḋé"/>
            <p:cNvSpPr/>
            <p:nvPr/>
          </p:nvSpPr>
          <p:spPr bwMode="auto">
            <a:xfrm>
              <a:off x="5684838" y="5032376"/>
              <a:ext cx="1917700" cy="547688"/>
            </a:xfrm>
            <a:custGeom>
              <a:avLst/>
              <a:gdLst>
                <a:gd name="T0" fmla="*/ 427 w 427"/>
                <a:gd name="T1" fmla="*/ 122 h 122"/>
                <a:gd name="T2" fmla="*/ 61 w 427"/>
                <a:gd name="T3" fmla="*/ 122 h 122"/>
                <a:gd name="T4" fmla="*/ 0 w 427"/>
                <a:gd name="T5" fmla="*/ 61 h 122"/>
                <a:gd name="T6" fmla="*/ 61 w 427"/>
                <a:gd name="T7" fmla="*/ 0 h 122"/>
                <a:gd name="T8" fmla="*/ 427 w 427"/>
                <a:gd name="T9" fmla="*/ 0 h 122"/>
                <a:gd name="T10" fmla="*/ 427 w 427"/>
                <a:gd name="T11" fmla="*/ 122 h 122"/>
              </a:gdLst>
              <a:ahLst/>
              <a:cxnLst>
                <a:cxn ang="0">
                  <a:pos x="T0" y="T1"/>
                </a:cxn>
                <a:cxn ang="0">
                  <a:pos x="T2" y="T3"/>
                </a:cxn>
                <a:cxn ang="0">
                  <a:pos x="T4" y="T5"/>
                </a:cxn>
                <a:cxn ang="0">
                  <a:pos x="T6" y="T7"/>
                </a:cxn>
                <a:cxn ang="0">
                  <a:pos x="T8" y="T9"/>
                </a:cxn>
                <a:cxn ang="0">
                  <a:pos x="T10" y="T11"/>
                </a:cxn>
              </a:cxnLst>
              <a:rect l="0" t="0" r="r" b="b"/>
              <a:pathLst>
                <a:path w="427" h="122">
                  <a:moveTo>
                    <a:pt x="427" y="122"/>
                  </a:moveTo>
                  <a:cubicBezTo>
                    <a:pt x="61" y="122"/>
                    <a:pt x="61" y="122"/>
                    <a:pt x="61" y="122"/>
                  </a:cubicBezTo>
                  <a:cubicBezTo>
                    <a:pt x="27" y="122"/>
                    <a:pt x="0" y="95"/>
                    <a:pt x="0" y="61"/>
                  </a:cubicBezTo>
                  <a:cubicBezTo>
                    <a:pt x="0" y="28"/>
                    <a:pt x="27" y="0"/>
                    <a:pt x="61" y="0"/>
                  </a:cubicBezTo>
                  <a:cubicBezTo>
                    <a:pt x="427" y="0"/>
                    <a:pt x="427" y="0"/>
                    <a:pt x="427" y="0"/>
                  </a:cubicBezTo>
                  <a:lnTo>
                    <a:pt x="427" y="122"/>
                  </a:lnTo>
                  <a:close/>
                </a:path>
              </a:pathLst>
            </a:custGeom>
            <a:solidFill>
              <a:srgbClr val="FA870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ŝļíḑe"/>
            <p:cNvSpPr/>
            <p:nvPr/>
          </p:nvSpPr>
          <p:spPr bwMode="auto">
            <a:xfrm>
              <a:off x="5824538" y="5135563"/>
              <a:ext cx="1778000" cy="341313"/>
            </a:xfrm>
            <a:custGeom>
              <a:avLst/>
              <a:gdLst>
                <a:gd name="T0" fmla="*/ 396 w 396"/>
                <a:gd name="T1" fmla="*/ 76 h 76"/>
                <a:gd name="T2" fmla="*/ 38 w 396"/>
                <a:gd name="T3" fmla="*/ 76 h 76"/>
                <a:gd name="T4" fmla="*/ 0 w 396"/>
                <a:gd name="T5" fmla="*/ 38 h 76"/>
                <a:gd name="T6" fmla="*/ 38 w 396"/>
                <a:gd name="T7" fmla="*/ 0 h 76"/>
                <a:gd name="T8" fmla="*/ 396 w 396"/>
                <a:gd name="T9" fmla="*/ 0 h 76"/>
                <a:gd name="T10" fmla="*/ 396 w 396"/>
                <a:gd name="T11" fmla="*/ 76 h 76"/>
              </a:gdLst>
              <a:ahLst/>
              <a:cxnLst>
                <a:cxn ang="0">
                  <a:pos x="T0" y="T1"/>
                </a:cxn>
                <a:cxn ang="0">
                  <a:pos x="T2" y="T3"/>
                </a:cxn>
                <a:cxn ang="0">
                  <a:pos x="T4" y="T5"/>
                </a:cxn>
                <a:cxn ang="0">
                  <a:pos x="T6" y="T7"/>
                </a:cxn>
                <a:cxn ang="0">
                  <a:pos x="T8" y="T9"/>
                </a:cxn>
                <a:cxn ang="0">
                  <a:pos x="T10" y="T11"/>
                </a:cxn>
              </a:cxnLst>
              <a:rect l="0" t="0" r="r" b="b"/>
              <a:pathLst>
                <a:path w="396" h="76">
                  <a:moveTo>
                    <a:pt x="396" y="76"/>
                  </a:moveTo>
                  <a:cubicBezTo>
                    <a:pt x="38" y="76"/>
                    <a:pt x="38" y="76"/>
                    <a:pt x="38" y="76"/>
                  </a:cubicBezTo>
                  <a:cubicBezTo>
                    <a:pt x="17" y="76"/>
                    <a:pt x="0" y="59"/>
                    <a:pt x="0" y="38"/>
                  </a:cubicBezTo>
                  <a:cubicBezTo>
                    <a:pt x="0" y="17"/>
                    <a:pt x="17" y="0"/>
                    <a:pt x="38" y="0"/>
                  </a:cubicBezTo>
                  <a:cubicBezTo>
                    <a:pt x="396" y="0"/>
                    <a:pt x="396" y="0"/>
                    <a:pt x="396" y="0"/>
                  </a:cubicBezTo>
                  <a:lnTo>
                    <a:pt x="396" y="76"/>
                  </a:lnTo>
                  <a:close/>
                </a:path>
              </a:pathLst>
            </a:custGeom>
            <a:solidFill>
              <a:srgbClr val="FFFA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ṩļïďe"/>
            <p:cNvSpPr/>
            <p:nvPr/>
          </p:nvSpPr>
          <p:spPr bwMode="auto">
            <a:xfrm>
              <a:off x="5824538" y="5135563"/>
              <a:ext cx="1778000" cy="206375"/>
            </a:xfrm>
            <a:custGeom>
              <a:avLst/>
              <a:gdLst>
                <a:gd name="T0" fmla="*/ 38 w 396"/>
                <a:gd name="T1" fmla="*/ 0 h 46"/>
                <a:gd name="T2" fmla="*/ 0 w 396"/>
                <a:gd name="T3" fmla="*/ 38 h 46"/>
                <a:gd name="T4" fmla="*/ 1 w 396"/>
                <a:gd name="T5" fmla="*/ 46 h 46"/>
                <a:gd name="T6" fmla="*/ 38 w 396"/>
                <a:gd name="T7" fmla="*/ 16 h 46"/>
                <a:gd name="T8" fmla="*/ 396 w 396"/>
                <a:gd name="T9" fmla="*/ 16 h 46"/>
                <a:gd name="T10" fmla="*/ 396 w 396"/>
                <a:gd name="T11" fmla="*/ 0 h 46"/>
                <a:gd name="T12" fmla="*/ 38 w 39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96" h="46">
                  <a:moveTo>
                    <a:pt x="38" y="0"/>
                  </a:moveTo>
                  <a:cubicBezTo>
                    <a:pt x="17" y="0"/>
                    <a:pt x="0" y="17"/>
                    <a:pt x="0" y="38"/>
                  </a:cubicBezTo>
                  <a:cubicBezTo>
                    <a:pt x="0" y="41"/>
                    <a:pt x="0" y="44"/>
                    <a:pt x="1" y="46"/>
                  </a:cubicBezTo>
                  <a:cubicBezTo>
                    <a:pt x="4" y="29"/>
                    <a:pt x="20" y="16"/>
                    <a:pt x="38" y="16"/>
                  </a:cubicBezTo>
                  <a:cubicBezTo>
                    <a:pt x="396" y="16"/>
                    <a:pt x="396" y="16"/>
                    <a:pt x="396" y="16"/>
                  </a:cubicBezTo>
                  <a:cubicBezTo>
                    <a:pt x="396" y="0"/>
                    <a:pt x="396" y="0"/>
                    <a:pt x="396" y="0"/>
                  </a:cubicBezTo>
                  <a:lnTo>
                    <a:pt x="38" y="0"/>
                  </a:lnTo>
                  <a:close/>
                </a:path>
              </a:pathLst>
            </a:custGeom>
            <a:solidFill>
              <a:srgbClr val="FFEB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î$1îḓè"/>
            <p:cNvSpPr/>
            <p:nvPr/>
          </p:nvSpPr>
          <p:spPr bwMode="auto">
            <a:xfrm>
              <a:off x="4216401" y="5167313"/>
              <a:ext cx="1257300" cy="277813"/>
            </a:xfrm>
            <a:custGeom>
              <a:avLst/>
              <a:gdLst>
                <a:gd name="T0" fmla="*/ 249 w 280"/>
                <a:gd name="T1" fmla="*/ 62 h 62"/>
                <a:gd name="T2" fmla="*/ 31 w 280"/>
                <a:gd name="T3" fmla="*/ 62 h 62"/>
                <a:gd name="T4" fmla="*/ 0 w 280"/>
                <a:gd name="T5" fmla="*/ 31 h 62"/>
                <a:gd name="T6" fmla="*/ 31 w 280"/>
                <a:gd name="T7" fmla="*/ 0 h 62"/>
                <a:gd name="T8" fmla="*/ 249 w 280"/>
                <a:gd name="T9" fmla="*/ 0 h 62"/>
                <a:gd name="T10" fmla="*/ 280 w 280"/>
                <a:gd name="T11" fmla="*/ 31 h 62"/>
                <a:gd name="T12" fmla="*/ 249 w 280"/>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280" h="62">
                  <a:moveTo>
                    <a:pt x="249" y="62"/>
                  </a:moveTo>
                  <a:cubicBezTo>
                    <a:pt x="31" y="62"/>
                    <a:pt x="31" y="62"/>
                    <a:pt x="31" y="62"/>
                  </a:cubicBezTo>
                  <a:cubicBezTo>
                    <a:pt x="14" y="62"/>
                    <a:pt x="0" y="48"/>
                    <a:pt x="0" y="31"/>
                  </a:cubicBezTo>
                  <a:cubicBezTo>
                    <a:pt x="0" y="14"/>
                    <a:pt x="14" y="0"/>
                    <a:pt x="31" y="0"/>
                  </a:cubicBezTo>
                  <a:cubicBezTo>
                    <a:pt x="249" y="0"/>
                    <a:pt x="249" y="0"/>
                    <a:pt x="249" y="0"/>
                  </a:cubicBezTo>
                  <a:cubicBezTo>
                    <a:pt x="266" y="0"/>
                    <a:pt x="280" y="14"/>
                    <a:pt x="280" y="31"/>
                  </a:cubicBezTo>
                  <a:cubicBezTo>
                    <a:pt x="280" y="48"/>
                    <a:pt x="266" y="62"/>
                    <a:pt x="249" y="62"/>
                  </a:cubicBezTo>
                  <a:close/>
                </a:path>
              </a:pathLst>
            </a:custGeom>
            <a:solidFill>
              <a:srgbClr val="FAC85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ŝļiḓê"/>
            <p:cNvSpPr/>
            <p:nvPr/>
          </p:nvSpPr>
          <p:spPr bwMode="auto">
            <a:xfrm>
              <a:off x="4117976" y="5208588"/>
              <a:ext cx="196850" cy="196850"/>
            </a:xfrm>
            <a:prstGeom prst="ellipse">
              <a:avLst/>
            </a:prstGeom>
            <a:solidFill>
              <a:srgbClr val="FAC85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şḻîďé"/>
            <p:cNvSpPr/>
            <p:nvPr/>
          </p:nvSpPr>
          <p:spPr bwMode="auto">
            <a:xfrm>
              <a:off x="5370513" y="5208588"/>
              <a:ext cx="201613" cy="196850"/>
            </a:xfrm>
            <a:prstGeom prst="ellipse">
              <a:avLst/>
            </a:prstGeom>
            <a:solidFill>
              <a:srgbClr val="FAC85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ṩlïďè"/>
            <p:cNvSpPr/>
            <p:nvPr/>
          </p:nvSpPr>
          <p:spPr bwMode="auto">
            <a:xfrm>
              <a:off x="4302126" y="3287713"/>
              <a:ext cx="2627313" cy="547688"/>
            </a:xfrm>
            <a:custGeom>
              <a:avLst/>
              <a:gdLst>
                <a:gd name="T0" fmla="*/ 0 w 585"/>
                <a:gd name="T1" fmla="*/ 122 h 122"/>
                <a:gd name="T2" fmla="*/ 524 w 585"/>
                <a:gd name="T3" fmla="*/ 122 h 122"/>
                <a:gd name="T4" fmla="*/ 585 w 585"/>
                <a:gd name="T5" fmla="*/ 61 h 122"/>
                <a:gd name="T6" fmla="*/ 524 w 585"/>
                <a:gd name="T7" fmla="*/ 0 h 122"/>
                <a:gd name="T8" fmla="*/ 0 w 585"/>
                <a:gd name="T9" fmla="*/ 0 h 122"/>
                <a:gd name="T10" fmla="*/ 0 w 585"/>
                <a:gd name="T11" fmla="*/ 122 h 122"/>
              </a:gdLst>
              <a:ahLst/>
              <a:cxnLst>
                <a:cxn ang="0">
                  <a:pos x="T0" y="T1"/>
                </a:cxn>
                <a:cxn ang="0">
                  <a:pos x="T2" y="T3"/>
                </a:cxn>
                <a:cxn ang="0">
                  <a:pos x="T4" y="T5"/>
                </a:cxn>
                <a:cxn ang="0">
                  <a:pos x="T6" y="T7"/>
                </a:cxn>
                <a:cxn ang="0">
                  <a:pos x="T8" y="T9"/>
                </a:cxn>
                <a:cxn ang="0">
                  <a:pos x="T10" y="T11"/>
                </a:cxn>
              </a:cxnLst>
              <a:rect l="0" t="0" r="r" b="b"/>
              <a:pathLst>
                <a:path w="585" h="122">
                  <a:moveTo>
                    <a:pt x="0" y="122"/>
                  </a:moveTo>
                  <a:cubicBezTo>
                    <a:pt x="524" y="122"/>
                    <a:pt x="524" y="122"/>
                    <a:pt x="524" y="122"/>
                  </a:cubicBezTo>
                  <a:cubicBezTo>
                    <a:pt x="557" y="122"/>
                    <a:pt x="585" y="95"/>
                    <a:pt x="585" y="61"/>
                  </a:cubicBezTo>
                  <a:cubicBezTo>
                    <a:pt x="585" y="28"/>
                    <a:pt x="557" y="0"/>
                    <a:pt x="524" y="0"/>
                  </a:cubicBezTo>
                  <a:cubicBezTo>
                    <a:pt x="0" y="0"/>
                    <a:pt x="0" y="0"/>
                    <a:pt x="0" y="0"/>
                  </a:cubicBezTo>
                  <a:cubicBezTo>
                    <a:pt x="0" y="122"/>
                    <a:pt x="0" y="122"/>
                    <a:pt x="0" y="122"/>
                  </a:cubicBezTo>
                </a:path>
              </a:pathLst>
            </a:custGeom>
            <a:solidFill>
              <a:srgbClr val="41A0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iSḻiḋê"/>
            <p:cNvSpPr/>
            <p:nvPr/>
          </p:nvSpPr>
          <p:spPr bwMode="auto">
            <a:xfrm>
              <a:off x="6192838" y="3287713"/>
              <a:ext cx="434975" cy="547688"/>
            </a:xfrm>
            <a:custGeom>
              <a:avLst/>
              <a:gdLst>
                <a:gd name="T0" fmla="*/ 72 w 97"/>
                <a:gd name="T1" fmla="*/ 61 h 122"/>
                <a:gd name="T2" fmla="*/ 72 w 97"/>
                <a:gd name="T3" fmla="*/ 61 h 122"/>
                <a:gd name="T4" fmla="*/ 0 w 97"/>
                <a:gd name="T5" fmla="*/ 0 h 122"/>
                <a:gd name="T6" fmla="*/ 36 w 97"/>
                <a:gd name="T7" fmla="*/ 0 h 122"/>
                <a:gd name="T8" fmla="*/ 97 w 97"/>
                <a:gd name="T9" fmla="*/ 61 h 122"/>
                <a:gd name="T10" fmla="*/ 36 w 97"/>
                <a:gd name="T11" fmla="*/ 122 h 122"/>
                <a:gd name="T12" fmla="*/ 0 w 97"/>
                <a:gd name="T13" fmla="*/ 122 h 122"/>
                <a:gd name="T14" fmla="*/ 72 w 97"/>
                <a:gd name="T15" fmla="*/ 61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2">
                  <a:moveTo>
                    <a:pt x="72" y="61"/>
                  </a:moveTo>
                  <a:cubicBezTo>
                    <a:pt x="72" y="61"/>
                    <a:pt x="72" y="61"/>
                    <a:pt x="72" y="61"/>
                  </a:cubicBezTo>
                  <a:cubicBezTo>
                    <a:pt x="72" y="28"/>
                    <a:pt x="34" y="0"/>
                    <a:pt x="0" y="0"/>
                  </a:cubicBezTo>
                  <a:cubicBezTo>
                    <a:pt x="36" y="0"/>
                    <a:pt x="36" y="0"/>
                    <a:pt x="36" y="0"/>
                  </a:cubicBezTo>
                  <a:cubicBezTo>
                    <a:pt x="69" y="0"/>
                    <a:pt x="97" y="28"/>
                    <a:pt x="97" y="61"/>
                  </a:cubicBezTo>
                  <a:cubicBezTo>
                    <a:pt x="97" y="95"/>
                    <a:pt x="69" y="122"/>
                    <a:pt x="36" y="122"/>
                  </a:cubicBezTo>
                  <a:cubicBezTo>
                    <a:pt x="0" y="122"/>
                    <a:pt x="0" y="122"/>
                    <a:pt x="0" y="122"/>
                  </a:cubicBezTo>
                  <a:cubicBezTo>
                    <a:pt x="34" y="122"/>
                    <a:pt x="72" y="95"/>
                    <a:pt x="72" y="61"/>
                  </a:cubicBezTo>
                  <a:close/>
                </a:path>
              </a:pathLst>
            </a:custGeom>
            <a:solidFill>
              <a:srgbClr val="41B4E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ṧľíḋê"/>
            <p:cNvSpPr/>
            <p:nvPr/>
          </p:nvSpPr>
          <p:spPr bwMode="auto">
            <a:xfrm>
              <a:off x="3533776" y="3287713"/>
              <a:ext cx="1225550" cy="547688"/>
            </a:xfrm>
            <a:custGeom>
              <a:avLst/>
              <a:gdLst>
                <a:gd name="T0" fmla="*/ 0 w 273"/>
                <a:gd name="T1" fmla="*/ 122 h 122"/>
                <a:gd name="T2" fmla="*/ 212 w 273"/>
                <a:gd name="T3" fmla="*/ 122 h 122"/>
                <a:gd name="T4" fmla="*/ 273 w 273"/>
                <a:gd name="T5" fmla="*/ 61 h 122"/>
                <a:gd name="T6" fmla="*/ 212 w 273"/>
                <a:gd name="T7" fmla="*/ 0 h 122"/>
                <a:gd name="T8" fmla="*/ 0 w 273"/>
                <a:gd name="T9" fmla="*/ 0 h 122"/>
                <a:gd name="T10" fmla="*/ 0 w 273"/>
                <a:gd name="T11" fmla="*/ 122 h 122"/>
              </a:gdLst>
              <a:ahLst/>
              <a:cxnLst>
                <a:cxn ang="0">
                  <a:pos x="T0" y="T1"/>
                </a:cxn>
                <a:cxn ang="0">
                  <a:pos x="T2" y="T3"/>
                </a:cxn>
                <a:cxn ang="0">
                  <a:pos x="T4" y="T5"/>
                </a:cxn>
                <a:cxn ang="0">
                  <a:pos x="T6" y="T7"/>
                </a:cxn>
                <a:cxn ang="0">
                  <a:pos x="T8" y="T9"/>
                </a:cxn>
                <a:cxn ang="0">
                  <a:pos x="T10" y="T11"/>
                </a:cxn>
              </a:cxnLst>
              <a:rect l="0" t="0" r="r" b="b"/>
              <a:pathLst>
                <a:path w="273" h="122">
                  <a:moveTo>
                    <a:pt x="0" y="122"/>
                  </a:moveTo>
                  <a:cubicBezTo>
                    <a:pt x="212" y="122"/>
                    <a:pt x="212" y="122"/>
                    <a:pt x="212" y="122"/>
                  </a:cubicBezTo>
                  <a:cubicBezTo>
                    <a:pt x="246" y="122"/>
                    <a:pt x="273" y="95"/>
                    <a:pt x="273" y="61"/>
                  </a:cubicBezTo>
                  <a:cubicBezTo>
                    <a:pt x="273" y="28"/>
                    <a:pt x="246" y="0"/>
                    <a:pt x="212" y="0"/>
                  </a:cubicBezTo>
                  <a:cubicBezTo>
                    <a:pt x="0" y="0"/>
                    <a:pt x="0" y="0"/>
                    <a:pt x="0" y="0"/>
                  </a:cubicBezTo>
                  <a:lnTo>
                    <a:pt x="0" y="122"/>
                  </a:lnTo>
                  <a:close/>
                </a:path>
              </a:pathLst>
            </a:custGeom>
            <a:solidFill>
              <a:srgbClr val="3C82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s1îḓè"/>
            <p:cNvSpPr/>
            <p:nvPr/>
          </p:nvSpPr>
          <p:spPr bwMode="auto">
            <a:xfrm>
              <a:off x="3533776" y="3390901"/>
              <a:ext cx="1087438" cy="341313"/>
            </a:xfrm>
            <a:custGeom>
              <a:avLst/>
              <a:gdLst>
                <a:gd name="T0" fmla="*/ 0 w 242"/>
                <a:gd name="T1" fmla="*/ 76 h 76"/>
                <a:gd name="T2" fmla="*/ 204 w 242"/>
                <a:gd name="T3" fmla="*/ 76 h 76"/>
                <a:gd name="T4" fmla="*/ 242 w 242"/>
                <a:gd name="T5" fmla="*/ 38 h 76"/>
                <a:gd name="T6" fmla="*/ 204 w 242"/>
                <a:gd name="T7" fmla="*/ 0 h 76"/>
                <a:gd name="T8" fmla="*/ 0 w 242"/>
                <a:gd name="T9" fmla="*/ 0 h 76"/>
                <a:gd name="T10" fmla="*/ 0 w 242"/>
                <a:gd name="T11" fmla="*/ 76 h 76"/>
              </a:gdLst>
              <a:ahLst/>
              <a:cxnLst>
                <a:cxn ang="0">
                  <a:pos x="T0" y="T1"/>
                </a:cxn>
                <a:cxn ang="0">
                  <a:pos x="T2" y="T3"/>
                </a:cxn>
                <a:cxn ang="0">
                  <a:pos x="T4" y="T5"/>
                </a:cxn>
                <a:cxn ang="0">
                  <a:pos x="T6" y="T7"/>
                </a:cxn>
                <a:cxn ang="0">
                  <a:pos x="T8" y="T9"/>
                </a:cxn>
                <a:cxn ang="0">
                  <a:pos x="T10" y="T11"/>
                </a:cxn>
              </a:cxnLst>
              <a:rect l="0" t="0" r="r" b="b"/>
              <a:pathLst>
                <a:path w="242" h="76">
                  <a:moveTo>
                    <a:pt x="0" y="76"/>
                  </a:moveTo>
                  <a:cubicBezTo>
                    <a:pt x="204" y="76"/>
                    <a:pt x="204" y="76"/>
                    <a:pt x="204" y="76"/>
                  </a:cubicBezTo>
                  <a:cubicBezTo>
                    <a:pt x="225" y="76"/>
                    <a:pt x="242" y="59"/>
                    <a:pt x="242" y="38"/>
                  </a:cubicBezTo>
                  <a:cubicBezTo>
                    <a:pt x="242" y="17"/>
                    <a:pt x="225" y="0"/>
                    <a:pt x="204" y="0"/>
                  </a:cubicBezTo>
                  <a:cubicBezTo>
                    <a:pt x="0" y="0"/>
                    <a:pt x="0" y="0"/>
                    <a:pt x="0" y="0"/>
                  </a:cubicBezTo>
                  <a:lnTo>
                    <a:pt x="0" y="76"/>
                  </a:lnTo>
                  <a:close/>
                </a:path>
              </a:pathLst>
            </a:custGeom>
            <a:solidFill>
              <a:srgbClr val="FFFA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š1îďé"/>
            <p:cNvSpPr/>
            <p:nvPr/>
          </p:nvSpPr>
          <p:spPr bwMode="auto">
            <a:xfrm>
              <a:off x="3533776" y="3390901"/>
              <a:ext cx="1087438" cy="206375"/>
            </a:xfrm>
            <a:custGeom>
              <a:avLst/>
              <a:gdLst>
                <a:gd name="T0" fmla="*/ 204 w 242"/>
                <a:gd name="T1" fmla="*/ 0 h 46"/>
                <a:gd name="T2" fmla="*/ 242 w 242"/>
                <a:gd name="T3" fmla="*/ 38 h 46"/>
                <a:gd name="T4" fmla="*/ 241 w 242"/>
                <a:gd name="T5" fmla="*/ 46 h 46"/>
                <a:gd name="T6" fmla="*/ 204 w 242"/>
                <a:gd name="T7" fmla="*/ 16 h 46"/>
                <a:gd name="T8" fmla="*/ 0 w 242"/>
                <a:gd name="T9" fmla="*/ 16 h 46"/>
                <a:gd name="T10" fmla="*/ 0 w 242"/>
                <a:gd name="T11" fmla="*/ 0 h 46"/>
                <a:gd name="T12" fmla="*/ 204 w 24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242" h="46">
                  <a:moveTo>
                    <a:pt x="204" y="0"/>
                  </a:moveTo>
                  <a:cubicBezTo>
                    <a:pt x="225" y="0"/>
                    <a:pt x="242" y="17"/>
                    <a:pt x="242" y="38"/>
                  </a:cubicBezTo>
                  <a:cubicBezTo>
                    <a:pt x="242" y="41"/>
                    <a:pt x="242" y="44"/>
                    <a:pt x="241" y="46"/>
                  </a:cubicBezTo>
                  <a:cubicBezTo>
                    <a:pt x="237" y="29"/>
                    <a:pt x="222" y="16"/>
                    <a:pt x="204" y="16"/>
                  </a:cubicBezTo>
                  <a:cubicBezTo>
                    <a:pt x="0" y="16"/>
                    <a:pt x="0" y="16"/>
                    <a:pt x="0" y="16"/>
                  </a:cubicBezTo>
                  <a:cubicBezTo>
                    <a:pt x="0" y="0"/>
                    <a:pt x="0" y="0"/>
                    <a:pt x="0" y="0"/>
                  </a:cubicBezTo>
                  <a:lnTo>
                    <a:pt x="204" y="0"/>
                  </a:lnTo>
                  <a:close/>
                </a:path>
              </a:pathLst>
            </a:custGeom>
            <a:solidFill>
              <a:srgbClr val="FFEB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íṥļiḋé"/>
            <p:cNvSpPr/>
            <p:nvPr/>
          </p:nvSpPr>
          <p:spPr bwMode="auto">
            <a:xfrm>
              <a:off x="4970463" y="3422651"/>
              <a:ext cx="1257300" cy="277813"/>
            </a:xfrm>
            <a:custGeom>
              <a:avLst/>
              <a:gdLst>
                <a:gd name="T0" fmla="*/ 31 w 280"/>
                <a:gd name="T1" fmla="*/ 62 h 62"/>
                <a:gd name="T2" fmla="*/ 249 w 280"/>
                <a:gd name="T3" fmla="*/ 62 h 62"/>
                <a:gd name="T4" fmla="*/ 280 w 280"/>
                <a:gd name="T5" fmla="*/ 31 h 62"/>
                <a:gd name="T6" fmla="*/ 249 w 280"/>
                <a:gd name="T7" fmla="*/ 0 h 62"/>
                <a:gd name="T8" fmla="*/ 31 w 280"/>
                <a:gd name="T9" fmla="*/ 0 h 62"/>
                <a:gd name="T10" fmla="*/ 0 w 280"/>
                <a:gd name="T11" fmla="*/ 31 h 62"/>
                <a:gd name="T12" fmla="*/ 31 w 280"/>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280" h="62">
                  <a:moveTo>
                    <a:pt x="31" y="62"/>
                  </a:moveTo>
                  <a:cubicBezTo>
                    <a:pt x="249" y="62"/>
                    <a:pt x="249" y="62"/>
                    <a:pt x="249" y="62"/>
                  </a:cubicBezTo>
                  <a:cubicBezTo>
                    <a:pt x="266" y="62"/>
                    <a:pt x="280" y="48"/>
                    <a:pt x="280" y="31"/>
                  </a:cubicBezTo>
                  <a:cubicBezTo>
                    <a:pt x="280" y="14"/>
                    <a:pt x="266" y="0"/>
                    <a:pt x="249" y="0"/>
                  </a:cubicBezTo>
                  <a:cubicBezTo>
                    <a:pt x="31" y="0"/>
                    <a:pt x="31" y="0"/>
                    <a:pt x="31" y="0"/>
                  </a:cubicBezTo>
                  <a:cubicBezTo>
                    <a:pt x="14" y="0"/>
                    <a:pt x="0" y="14"/>
                    <a:pt x="0" y="31"/>
                  </a:cubicBezTo>
                  <a:cubicBezTo>
                    <a:pt x="0" y="48"/>
                    <a:pt x="14" y="62"/>
                    <a:pt x="31" y="62"/>
                  </a:cubicBezTo>
                </a:path>
              </a:pathLst>
            </a:custGeom>
            <a:solidFill>
              <a:srgbClr val="3C82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ŝlïḑê"/>
            <p:cNvSpPr/>
            <p:nvPr/>
          </p:nvSpPr>
          <p:spPr bwMode="auto">
            <a:xfrm>
              <a:off x="6129338" y="3462338"/>
              <a:ext cx="198438" cy="196850"/>
            </a:xfrm>
            <a:prstGeom prst="ellipse">
              <a:avLst/>
            </a:prstGeom>
            <a:solidFill>
              <a:srgbClr val="3C82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íṩľîdê"/>
            <p:cNvSpPr/>
            <p:nvPr/>
          </p:nvSpPr>
          <p:spPr bwMode="auto">
            <a:xfrm>
              <a:off x="4872038" y="3462338"/>
              <a:ext cx="198438" cy="196850"/>
            </a:xfrm>
            <a:prstGeom prst="ellipse">
              <a:avLst/>
            </a:prstGeom>
            <a:solidFill>
              <a:srgbClr val="3C82A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şḷiḍê"/>
            <p:cNvSpPr/>
            <p:nvPr/>
          </p:nvSpPr>
          <p:spPr bwMode="auto">
            <a:xfrm>
              <a:off x="4764088" y="3992563"/>
              <a:ext cx="1320800" cy="263525"/>
            </a:xfrm>
            <a:custGeom>
              <a:avLst/>
              <a:gdLst>
                <a:gd name="T0" fmla="*/ 264 w 294"/>
                <a:gd name="T1" fmla="*/ 59 h 59"/>
                <a:gd name="T2" fmla="*/ 30 w 294"/>
                <a:gd name="T3" fmla="*/ 59 h 59"/>
                <a:gd name="T4" fmla="*/ 0 w 294"/>
                <a:gd name="T5" fmla="*/ 30 h 59"/>
                <a:gd name="T6" fmla="*/ 30 w 294"/>
                <a:gd name="T7" fmla="*/ 0 h 59"/>
                <a:gd name="T8" fmla="*/ 264 w 294"/>
                <a:gd name="T9" fmla="*/ 0 h 59"/>
                <a:gd name="T10" fmla="*/ 294 w 294"/>
                <a:gd name="T11" fmla="*/ 30 h 59"/>
                <a:gd name="T12" fmla="*/ 264 w 29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94" h="59">
                  <a:moveTo>
                    <a:pt x="264" y="59"/>
                  </a:moveTo>
                  <a:cubicBezTo>
                    <a:pt x="30" y="59"/>
                    <a:pt x="30" y="59"/>
                    <a:pt x="30" y="59"/>
                  </a:cubicBezTo>
                  <a:cubicBezTo>
                    <a:pt x="14" y="59"/>
                    <a:pt x="0" y="46"/>
                    <a:pt x="0" y="30"/>
                  </a:cubicBezTo>
                  <a:cubicBezTo>
                    <a:pt x="0" y="13"/>
                    <a:pt x="14" y="0"/>
                    <a:pt x="30" y="0"/>
                  </a:cubicBezTo>
                  <a:cubicBezTo>
                    <a:pt x="264" y="0"/>
                    <a:pt x="264" y="0"/>
                    <a:pt x="264" y="0"/>
                  </a:cubicBezTo>
                  <a:cubicBezTo>
                    <a:pt x="281" y="0"/>
                    <a:pt x="294" y="13"/>
                    <a:pt x="294" y="30"/>
                  </a:cubicBezTo>
                  <a:cubicBezTo>
                    <a:pt x="294" y="46"/>
                    <a:pt x="281" y="59"/>
                    <a:pt x="264" y="59"/>
                  </a:cubicBezTo>
                  <a:close/>
                </a:path>
              </a:pathLst>
            </a:custGeom>
            <a:solidFill>
              <a:srgbClr val="177D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sḷîḓe"/>
            <p:cNvSpPr/>
            <p:nvPr/>
          </p:nvSpPr>
          <p:spPr bwMode="auto">
            <a:xfrm>
              <a:off x="5087938" y="3117851"/>
              <a:ext cx="3479800" cy="703263"/>
            </a:xfrm>
            <a:prstGeom prst="rect">
              <a:avLst/>
            </a:prstGeom>
            <a:solidFill>
              <a:srgbClr val="FFEBB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9" name="íṩ1íďé"/>
            <p:cNvSpPr/>
            <p:nvPr/>
          </p:nvSpPr>
          <p:spPr bwMode="auto">
            <a:xfrm>
              <a:off x="5087938" y="3117851"/>
              <a:ext cx="3479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0" name="išľïḑé"/>
            <p:cNvSpPr/>
            <p:nvPr/>
          </p:nvSpPr>
          <p:spPr bwMode="auto">
            <a:xfrm>
              <a:off x="8402638" y="3117851"/>
              <a:ext cx="331788" cy="703263"/>
            </a:xfrm>
            <a:prstGeom prst="ellipse">
              <a:avLst/>
            </a:prstGeom>
            <a:solidFill>
              <a:srgbClr val="FFEB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ṩļíḋe"/>
            <p:cNvSpPr/>
            <p:nvPr/>
          </p:nvSpPr>
          <p:spPr bwMode="auto">
            <a:xfrm>
              <a:off x="5087938" y="3117851"/>
              <a:ext cx="3575050" cy="61913"/>
            </a:xfrm>
            <a:custGeom>
              <a:avLst/>
              <a:gdLst>
                <a:gd name="T0" fmla="*/ 796 w 796"/>
                <a:gd name="T1" fmla="*/ 14 h 14"/>
                <a:gd name="T2" fmla="*/ 775 w 796"/>
                <a:gd name="T3" fmla="*/ 0 h 14"/>
                <a:gd name="T4" fmla="*/ 0 w 796"/>
                <a:gd name="T5" fmla="*/ 0 h 14"/>
                <a:gd name="T6" fmla="*/ 0 w 796"/>
                <a:gd name="T7" fmla="*/ 14 h 14"/>
                <a:gd name="T8" fmla="*/ 796 w 796"/>
                <a:gd name="T9" fmla="*/ 14 h 14"/>
              </a:gdLst>
              <a:ahLst/>
              <a:cxnLst>
                <a:cxn ang="0">
                  <a:pos x="T0" y="T1"/>
                </a:cxn>
                <a:cxn ang="0">
                  <a:pos x="T2" y="T3"/>
                </a:cxn>
                <a:cxn ang="0">
                  <a:pos x="T4" y="T5"/>
                </a:cxn>
                <a:cxn ang="0">
                  <a:pos x="T6" y="T7"/>
                </a:cxn>
                <a:cxn ang="0">
                  <a:pos x="T8" y="T9"/>
                </a:cxn>
              </a:cxnLst>
              <a:rect l="0" t="0" r="r" b="b"/>
              <a:pathLst>
                <a:path w="796" h="14">
                  <a:moveTo>
                    <a:pt x="796" y="14"/>
                  </a:moveTo>
                  <a:cubicBezTo>
                    <a:pt x="790" y="5"/>
                    <a:pt x="783" y="0"/>
                    <a:pt x="775" y="0"/>
                  </a:cubicBezTo>
                  <a:cubicBezTo>
                    <a:pt x="0" y="0"/>
                    <a:pt x="0" y="0"/>
                    <a:pt x="0" y="0"/>
                  </a:cubicBezTo>
                  <a:cubicBezTo>
                    <a:pt x="0" y="14"/>
                    <a:pt x="0" y="14"/>
                    <a:pt x="0" y="14"/>
                  </a:cubicBezTo>
                  <a:cubicBezTo>
                    <a:pt x="796" y="14"/>
                    <a:pt x="796" y="14"/>
                    <a:pt x="796" y="14"/>
                  </a:cubicBezTo>
                </a:path>
              </a:pathLst>
            </a:custGeom>
            <a:solidFill>
              <a:srgbClr val="FFFA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ṡḷiḋê"/>
            <p:cNvSpPr/>
            <p:nvPr/>
          </p:nvSpPr>
          <p:spPr bwMode="auto">
            <a:xfrm>
              <a:off x="4921251" y="3117851"/>
              <a:ext cx="328613" cy="703263"/>
            </a:xfrm>
            <a:prstGeom prst="ellipse">
              <a:avLst/>
            </a:prstGeom>
            <a:solidFill>
              <a:srgbClr val="FFEB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lïḍe"/>
            <p:cNvSpPr/>
            <p:nvPr/>
          </p:nvSpPr>
          <p:spPr bwMode="auto">
            <a:xfrm>
              <a:off x="5087938" y="3390901"/>
              <a:ext cx="3646488" cy="430213"/>
            </a:xfrm>
            <a:custGeom>
              <a:avLst/>
              <a:gdLst>
                <a:gd name="T0" fmla="*/ 811 w 812"/>
                <a:gd name="T1" fmla="*/ 0 h 96"/>
                <a:gd name="T2" fmla="*/ 19 w 812"/>
                <a:gd name="T3" fmla="*/ 19 h 96"/>
                <a:gd name="T4" fmla="*/ 0 w 812"/>
                <a:gd name="T5" fmla="*/ 96 h 96"/>
                <a:gd name="T6" fmla="*/ 775 w 812"/>
                <a:gd name="T7" fmla="*/ 96 h 96"/>
                <a:gd name="T8" fmla="*/ 812 w 812"/>
                <a:gd name="T9" fmla="*/ 17 h 96"/>
                <a:gd name="T10" fmla="*/ 811 w 812"/>
                <a:gd name="T11" fmla="*/ 0 h 96"/>
              </a:gdLst>
              <a:ahLst/>
              <a:cxnLst>
                <a:cxn ang="0">
                  <a:pos x="T0" y="T1"/>
                </a:cxn>
                <a:cxn ang="0">
                  <a:pos x="T2" y="T3"/>
                </a:cxn>
                <a:cxn ang="0">
                  <a:pos x="T4" y="T5"/>
                </a:cxn>
                <a:cxn ang="0">
                  <a:pos x="T6" y="T7"/>
                </a:cxn>
                <a:cxn ang="0">
                  <a:pos x="T8" y="T9"/>
                </a:cxn>
                <a:cxn ang="0">
                  <a:pos x="T10" y="T11"/>
                </a:cxn>
              </a:cxnLst>
              <a:rect l="0" t="0" r="r" b="b"/>
              <a:pathLst>
                <a:path w="812" h="96">
                  <a:moveTo>
                    <a:pt x="811" y="0"/>
                  </a:moveTo>
                  <a:cubicBezTo>
                    <a:pt x="19" y="19"/>
                    <a:pt x="19" y="19"/>
                    <a:pt x="19" y="19"/>
                  </a:cubicBezTo>
                  <a:cubicBezTo>
                    <a:pt x="0" y="96"/>
                    <a:pt x="0" y="96"/>
                    <a:pt x="0" y="96"/>
                  </a:cubicBezTo>
                  <a:cubicBezTo>
                    <a:pt x="775" y="96"/>
                    <a:pt x="775" y="96"/>
                    <a:pt x="775" y="96"/>
                  </a:cubicBezTo>
                  <a:cubicBezTo>
                    <a:pt x="795" y="96"/>
                    <a:pt x="812" y="61"/>
                    <a:pt x="812" y="17"/>
                  </a:cubicBezTo>
                  <a:cubicBezTo>
                    <a:pt x="812" y="11"/>
                    <a:pt x="811" y="5"/>
                    <a:pt x="811" y="0"/>
                  </a:cubicBezTo>
                </a:path>
              </a:pathLst>
            </a:custGeom>
            <a:solidFill>
              <a:srgbClr val="FCDF9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ï$ḻiḑe"/>
            <p:cNvSpPr/>
            <p:nvPr/>
          </p:nvSpPr>
          <p:spPr bwMode="auto">
            <a:xfrm>
              <a:off x="5087938" y="3479801"/>
              <a:ext cx="3803650" cy="341313"/>
            </a:xfrm>
            <a:custGeom>
              <a:avLst/>
              <a:gdLst>
                <a:gd name="T0" fmla="*/ 36 w 847"/>
                <a:gd name="T1" fmla="*/ 0 h 76"/>
                <a:gd name="T2" fmla="*/ 0 w 847"/>
                <a:gd name="T3" fmla="*/ 76 h 76"/>
                <a:gd name="T4" fmla="*/ 810 w 847"/>
                <a:gd name="T5" fmla="*/ 76 h 76"/>
                <a:gd name="T6" fmla="*/ 847 w 847"/>
                <a:gd name="T7" fmla="*/ 0 h 76"/>
                <a:gd name="T8" fmla="*/ 36 w 847"/>
                <a:gd name="T9" fmla="*/ 0 h 76"/>
              </a:gdLst>
              <a:ahLst/>
              <a:cxnLst>
                <a:cxn ang="0">
                  <a:pos x="T0" y="T1"/>
                </a:cxn>
                <a:cxn ang="0">
                  <a:pos x="T2" y="T3"/>
                </a:cxn>
                <a:cxn ang="0">
                  <a:pos x="T4" y="T5"/>
                </a:cxn>
                <a:cxn ang="0">
                  <a:pos x="T6" y="T7"/>
                </a:cxn>
                <a:cxn ang="0">
                  <a:pos x="T8" y="T9"/>
                </a:cxn>
              </a:cxnLst>
              <a:rect l="0" t="0" r="r" b="b"/>
              <a:pathLst>
                <a:path w="847" h="76">
                  <a:moveTo>
                    <a:pt x="36" y="0"/>
                  </a:moveTo>
                  <a:cubicBezTo>
                    <a:pt x="35" y="42"/>
                    <a:pt x="19" y="76"/>
                    <a:pt x="0" y="76"/>
                  </a:cubicBezTo>
                  <a:cubicBezTo>
                    <a:pt x="810" y="76"/>
                    <a:pt x="810" y="76"/>
                    <a:pt x="810" y="76"/>
                  </a:cubicBezTo>
                  <a:cubicBezTo>
                    <a:pt x="830" y="76"/>
                    <a:pt x="846" y="42"/>
                    <a:pt x="847" y="0"/>
                  </a:cubicBezTo>
                  <a:cubicBezTo>
                    <a:pt x="36" y="0"/>
                    <a:pt x="36" y="0"/>
                    <a:pt x="36" y="0"/>
                  </a:cubicBezTo>
                </a:path>
              </a:pathLst>
            </a:custGeom>
            <a:solidFill>
              <a:srgbClr val="FFFA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şľîḍè"/>
            <p:cNvSpPr/>
            <p:nvPr/>
          </p:nvSpPr>
          <p:spPr bwMode="auto">
            <a:xfrm>
              <a:off x="5240338" y="3479801"/>
              <a:ext cx="3651250" cy="100013"/>
            </a:xfrm>
            <a:custGeom>
              <a:avLst/>
              <a:gdLst>
                <a:gd name="T0" fmla="*/ 811 w 813"/>
                <a:gd name="T1" fmla="*/ 22 h 22"/>
                <a:gd name="T2" fmla="*/ 813 w 813"/>
                <a:gd name="T3" fmla="*/ 0 h 22"/>
                <a:gd name="T4" fmla="*/ 2 w 813"/>
                <a:gd name="T5" fmla="*/ 0 h 22"/>
                <a:gd name="T6" fmla="*/ 0 w 813"/>
                <a:gd name="T7" fmla="*/ 22 h 22"/>
                <a:gd name="T8" fmla="*/ 811 w 813"/>
                <a:gd name="T9" fmla="*/ 22 h 22"/>
              </a:gdLst>
              <a:ahLst/>
              <a:cxnLst>
                <a:cxn ang="0">
                  <a:pos x="T0" y="T1"/>
                </a:cxn>
                <a:cxn ang="0">
                  <a:pos x="T2" y="T3"/>
                </a:cxn>
                <a:cxn ang="0">
                  <a:pos x="T4" y="T5"/>
                </a:cxn>
                <a:cxn ang="0">
                  <a:pos x="T6" y="T7"/>
                </a:cxn>
                <a:cxn ang="0">
                  <a:pos x="T8" y="T9"/>
                </a:cxn>
              </a:cxnLst>
              <a:rect l="0" t="0" r="r" b="b"/>
              <a:pathLst>
                <a:path w="813" h="22">
                  <a:moveTo>
                    <a:pt x="811" y="22"/>
                  </a:moveTo>
                  <a:cubicBezTo>
                    <a:pt x="812" y="15"/>
                    <a:pt x="812" y="8"/>
                    <a:pt x="813" y="0"/>
                  </a:cubicBezTo>
                  <a:cubicBezTo>
                    <a:pt x="2" y="0"/>
                    <a:pt x="2" y="0"/>
                    <a:pt x="2" y="0"/>
                  </a:cubicBezTo>
                  <a:cubicBezTo>
                    <a:pt x="2" y="8"/>
                    <a:pt x="1" y="15"/>
                    <a:pt x="0" y="22"/>
                  </a:cubicBezTo>
                  <a:cubicBezTo>
                    <a:pt x="811" y="22"/>
                    <a:pt x="811" y="22"/>
                    <a:pt x="811" y="22"/>
                  </a:cubicBezTo>
                </a:path>
              </a:pathLst>
            </a:custGeom>
            <a:solidFill>
              <a:srgbClr val="FFFCE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íṥľiḍê"/>
            <p:cNvSpPr/>
            <p:nvPr/>
          </p:nvSpPr>
          <p:spPr bwMode="auto">
            <a:xfrm>
              <a:off x="5087938" y="3754438"/>
              <a:ext cx="3732213" cy="66675"/>
            </a:xfrm>
            <a:custGeom>
              <a:avLst/>
              <a:gdLst>
                <a:gd name="T0" fmla="*/ 21 w 831"/>
                <a:gd name="T1" fmla="*/ 0 h 15"/>
                <a:gd name="T2" fmla="*/ 0 w 831"/>
                <a:gd name="T3" fmla="*/ 15 h 15"/>
                <a:gd name="T4" fmla="*/ 810 w 831"/>
                <a:gd name="T5" fmla="*/ 15 h 15"/>
                <a:gd name="T6" fmla="*/ 831 w 831"/>
                <a:gd name="T7" fmla="*/ 0 h 15"/>
                <a:gd name="T8" fmla="*/ 21 w 831"/>
                <a:gd name="T9" fmla="*/ 0 h 15"/>
              </a:gdLst>
              <a:ahLst/>
              <a:cxnLst>
                <a:cxn ang="0">
                  <a:pos x="T0" y="T1"/>
                </a:cxn>
                <a:cxn ang="0">
                  <a:pos x="T2" y="T3"/>
                </a:cxn>
                <a:cxn ang="0">
                  <a:pos x="T4" y="T5"/>
                </a:cxn>
                <a:cxn ang="0">
                  <a:pos x="T6" y="T7"/>
                </a:cxn>
                <a:cxn ang="0">
                  <a:pos x="T8" y="T9"/>
                </a:cxn>
              </a:cxnLst>
              <a:rect l="0" t="0" r="r" b="b"/>
              <a:pathLst>
                <a:path w="831" h="15">
                  <a:moveTo>
                    <a:pt x="21" y="0"/>
                  </a:moveTo>
                  <a:cubicBezTo>
                    <a:pt x="15" y="9"/>
                    <a:pt x="8" y="15"/>
                    <a:pt x="0" y="15"/>
                  </a:cubicBezTo>
                  <a:cubicBezTo>
                    <a:pt x="810" y="15"/>
                    <a:pt x="810" y="15"/>
                    <a:pt x="810" y="15"/>
                  </a:cubicBezTo>
                  <a:cubicBezTo>
                    <a:pt x="818" y="15"/>
                    <a:pt x="825" y="9"/>
                    <a:pt x="831" y="0"/>
                  </a:cubicBezTo>
                  <a:cubicBezTo>
                    <a:pt x="21" y="0"/>
                    <a:pt x="21" y="0"/>
                    <a:pt x="21" y="0"/>
                  </a:cubicBezTo>
                </a:path>
              </a:pathLst>
            </a:custGeom>
            <a:solidFill>
              <a:srgbClr val="FFEBB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í$ḻîḓè"/>
            <p:cNvSpPr/>
            <p:nvPr/>
          </p:nvSpPr>
          <p:spPr bwMode="auto">
            <a:xfrm>
              <a:off x="5056188" y="3273426"/>
              <a:ext cx="193675" cy="547688"/>
            </a:xfrm>
            <a:custGeom>
              <a:avLst/>
              <a:gdLst>
                <a:gd name="T0" fmla="*/ 37 w 43"/>
                <a:gd name="T1" fmla="*/ 0 h 122"/>
                <a:gd name="T2" fmla="*/ 0 w 43"/>
                <a:gd name="T3" fmla="*/ 78 h 122"/>
                <a:gd name="T4" fmla="*/ 7 w 43"/>
                <a:gd name="T5" fmla="*/ 122 h 122"/>
                <a:gd name="T6" fmla="*/ 43 w 43"/>
                <a:gd name="T7" fmla="*/ 43 h 122"/>
                <a:gd name="T8" fmla="*/ 37 w 43"/>
                <a:gd name="T9" fmla="*/ 0 h 122"/>
              </a:gdLst>
              <a:ahLst/>
              <a:cxnLst>
                <a:cxn ang="0">
                  <a:pos x="T0" y="T1"/>
                </a:cxn>
                <a:cxn ang="0">
                  <a:pos x="T2" y="T3"/>
                </a:cxn>
                <a:cxn ang="0">
                  <a:pos x="T4" y="T5"/>
                </a:cxn>
                <a:cxn ang="0">
                  <a:pos x="T6" y="T7"/>
                </a:cxn>
                <a:cxn ang="0">
                  <a:pos x="T8" y="T9"/>
                </a:cxn>
              </a:cxnLst>
              <a:rect l="0" t="0" r="r" b="b"/>
              <a:pathLst>
                <a:path w="43" h="122">
                  <a:moveTo>
                    <a:pt x="37" y="0"/>
                  </a:moveTo>
                  <a:cubicBezTo>
                    <a:pt x="17" y="0"/>
                    <a:pt x="0" y="35"/>
                    <a:pt x="0" y="78"/>
                  </a:cubicBezTo>
                  <a:cubicBezTo>
                    <a:pt x="0" y="94"/>
                    <a:pt x="3" y="109"/>
                    <a:pt x="7" y="122"/>
                  </a:cubicBezTo>
                  <a:cubicBezTo>
                    <a:pt x="27" y="122"/>
                    <a:pt x="43" y="87"/>
                    <a:pt x="43" y="43"/>
                  </a:cubicBezTo>
                  <a:cubicBezTo>
                    <a:pt x="43" y="27"/>
                    <a:pt x="41" y="12"/>
                    <a:pt x="37" y="0"/>
                  </a:cubicBezTo>
                </a:path>
              </a:pathLst>
            </a:custGeom>
            <a:solidFill>
              <a:srgbClr val="F5D3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sliḍé"/>
            <p:cNvSpPr/>
            <p:nvPr/>
          </p:nvSpPr>
          <p:spPr bwMode="auto">
            <a:xfrm>
              <a:off x="7067551" y="3179763"/>
              <a:ext cx="134938" cy="247650"/>
            </a:xfrm>
            <a:custGeom>
              <a:avLst/>
              <a:gdLst>
                <a:gd name="T0" fmla="*/ 16 w 30"/>
                <a:gd name="T1" fmla="*/ 0 h 55"/>
                <a:gd name="T2" fmla="*/ 0 w 30"/>
                <a:gd name="T3" fmla="*/ 0 h 55"/>
                <a:gd name="T4" fmla="*/ 9 w 30"/>
                <a:gd name="T5" fmla="*/ 20 h 55"/>
                <a:gd name="T6" fmla="*/ 14 w 30"/>
                <a:gd name="T7" fmla="*/ 34 h 55"/>
                <a:gd name="T8" fmla="*/ 20 w 30"/>
                <a:gd name="T9" fmla="*/ 50 h 55"/>
                <a:gd name="T10" fmla="*/ 24 w 30"/>
                <a:gd name="T11" fmla="*/ 55 h 55"/>
                <a:gd name="T12" fmla="*/ 30 w 30"/>
                <a:gd name="T13" fmla="*/ 55 h 55"/>
                <a:gd name="T14" fmla="*/ 16 w 30"/>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5">
                  <a:moveTo>
                    <a:pt x="16" y="0"/>
                  </a:moveTo>
                  <a:cubicBezTo>
                    <a:pt x="0" y="0"/>
                    <a:pt x="0" y="0"/>
                    <a:pt x="0" y="0"/>
                  </a:cubicBezTo>
                  <a:cubicBezTo>
                    <a:pt x="4" y="5"/>
                    <a:pt x="6" y="12"/>
                    <a:pt x="9" y="20"/>
                  </a:cubicBezTo>
                  <a:cubicBezTo>
                    <a:pt x="12" y="23"/>
                    <a:pt x="14" y="29"/>
                    <a:pt x="14" y="34"/>
                  </a:cubicBezTo>
                  <a:cubicBezTo>
                    <a:pt x="14" y="40"/>
                    <a:pt x="16" y="46"/>
                    <a:pt x="20" y="50"/>
                  </a:cubicBezTo>
                  <a:cubicBezTo>
                    <a:pt x="22" y="52"/>
                    <a:pt x="23" y="53"/>
                    <a:pt x="24" y="55"/>
                  </a:cubicBezTo>
                  <a:cubicBezTo>
                    <a:pt x="30" y="55"/>
                    <a:pt x="30" y="55"/>
                    <a:pt x="30" y="55"/>
                  </a:cubicBezTo>
                  <a:cubicBezTo>
                    <a:pt x="29" y="33"/>
                    <a:pt x="24" y="13"/>
                    <a:pt x="16" y="0"/>
                  </a:cubicBezTo>
                </a:path>
              </a:pathLst>
            </a:custGeom>
            <a:solidFill>
              <a:srgbClr val="FFDA7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îṩľídè"/>
            <p:cNvSpPr/>
            <p:nvPr/>
          </p:nvSpPr>
          <p:spPr bwMode="auto">
            <a:xfrm>
              <a:off x="7018338" y="3117851"/>
              <a:ext cx="122238" cy="61913"/>
            </a:xfrm>
            <a:custGeom>
              <a:avLst/>
              <a:gdLst>
                <a:gd name="T0" fmla="*/ 15 w 27"/>
                <a:gd name="T1" fmla="*/ 0 h 14"/>
                <a:gd name="T2" fmla="*/ 0 w 27"/>
                <a:gd name="T3" fmla="*/ 0 h 14"/>
                <a:gd name="T4" fmla="*/ 11 w 27"/>
                <a:gd name="T5" fmla="*/ 14 h 14"/>
                <a:gd name="T6" fmla="*/ 27 w 27"/>
                <a:gd name="T7" fmla="*/ 14 h 14"/>
                <a:gd name="T8" fmla="*/ 15 w 27"/>
                <a:gd name="T9" fmla="*/ 0 h 14"/>
              </a:gdLst>
              <a:ahLst/>
              <a:cxnLst>
                <a:cxn ang="0">
                  <a:pos x="T0" y="T1"/>
                </a:cxn>
                <a:cxn ang="0">
                  <a:pos x="T2" y="T3"/>
                </a:cxn>
                <a:cxn ang="0">
                  <a:pos x="T4" y="T5"/>
                </a:cxn>
                <a:cxn ang="0">
                  <a:pos x="T6" y="T7"/>
                </a:cxn>
                <a:cxn ang="0">
                  <a:pos x="T8" y="T9"/>
                </a:cxn>
              </a:cxnLst>
              <a:rect l="0" t="0" r="r" b="b"/>
              <a:pathLst>
                <a:path w="27" h="14">
                  <a:moveTo>
                    <a:pt x="15" y="0"/>
                  </a:moveTo>
                  <a:cubicBezTo>
                    <a:pt x="0" y="0"/>
                    <a:pt x="0" y="0"/>
                    <a:pt x="0" y="0"/>
                  </a:cubicBezTo>
                  <a:cubicBezTo>
                    <a:pt x="4" y="3"/>
                    <a:pt x="8" y="8"/>
                    <a:pt x="11" y="14"/>
                  </a:cubicBezTo>
                  <a:cubicBezTo>
                    <a:pt x="27" y="14"/>
                    <a:pt x="27" y="14"/>
                    <a:pt x="27" y="14"/>
                  </a:cubicBezTo>
                  <a:cubicBezTo>
                    <a:pt x="23" y="8"/>
                    <a:pt x="19" y="3"/>
                    <a:pt x="15" y="0"/>
                  </a:cubicBezTo>
                </a:path>
              </a:pathLst>
            </a:custGeom>
            <a:solidFill>
              <a:srgbClr val="FFF6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îṥḻíḓè"/>
            <p:cNvSpPr/>
            <p:nvPr/>
          </p:nvSpPr>
          <p:spPr bwMode="auto">
            <a:xfrm>
              <a:off x="7175501" y="3427413"/>
              <a:ext cx="26988" cy="52388"/>
            </a:xfrm>
            <a:custGeom>
              <a:avLst/>
              <a:gdLst>
                <a:gd name="T0" fmla="*/ 6 w 6"/>
                <a:gd name="T1" fmla="*/ 0 h 12"/>
                <a:gd name="T2" fmla="*/ 0 w 6"/>
                <a:gd name="T3" fmla="*/ 0 h 12"/>
                <a:gd name="T4" fmla="*/ 3 w 6"/>
                <a:gd name="T5" fmla="*/ 12 h 12"/>
                <a:gd name="T6" fmla="*/ 6 w 6"/>
                <a:gd name="T7" fmla="*/ 12 h 12"/>
                <a:gd name="T8" fmla="*/ 6 w 6"/>
                <a:gd name="T9" fmla="*/ 9 h 12"/>
                <a:gd name="T10" fmla="*/ 6 w 6"/>
                <a:gd name="T11" fmla="*/ 0 h 12"/>
              </a:gdLst>
              <a:ahLst/>
              <a:cxnLst>
                <a:cxn ang="0">
                  <a:pos x="T0" y="T1"/>
                </a:cxn>
                <a:cxn ang="0">
                  <a:pos x="T2" y="T3"/>
                </a:cxn>
                <a:cxn ang="0">
                  <a:pos x="T4" y="T5"/>
                </a:cxn>
                <a:cxn ang="0">
                  <a:pos x="T6" y="T7"/>
                </a:cxn>
                <a:cxn ang="0">
                  <a:pos x="T8" y="T9"/>
                </a:cxn>
                <a:cxn ang="0">
                  <a:pos x="T10" y="T11"/>
                </a:cxn>
              </a:cxnLst>
              <a:rect l="0" t="0" r="r" b="b"/>
              <a:pathLst>
                <a:path w="6" h="12">
                  <a:moveTo>
                    <a:pt x="6" y="0"/>
                  </a:moveTo>
                  <a:cubicBezTo>
                    <a:pt x="0" y="0"/>
                    <a:pt x="0" y="0"/>
                    <a:pt x="0" y="0"/>
                  </a:cubicBezTo>
                  <a:cubicBezTo>
                    <a:pt x="3" y="4"/>
                    <a:pt x="3" y="8"/>
                    <a:pt x="3" y="12"/>
                  </a:cubicBezTo>
                  <a:cubicBezTo>
                    <a:pt x="6" y="12"/>
                    <a:pt x="6" y="12"/>
                    <a:pt x="6" y="12"/>
                  </a:cubicBezTo>
                  <a:cubicBezTo>
                    <a:pt x="6" y="11"/>
                    <a:pt x="6" y="10"/>
                    <a:pt x="6" y="9"/>
                  </a:cubicBezTo>
                  <a:cubicBezTo>
                    <a:pt x="6" y="6"/>
                    <a:pt x="6" y="3"/>
                    <a:pt x="6" y="0"/>
                  </a:cubicBezTo>
                </a:path>
              </a:pathLst>
            </a:custGeom>
            <a:solidFill>
              <a:srgbClr val="F9C4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śḻíḓé"/>
            <p:cNvSpPr/>
            <p:nvPr/>
          </p:nvSpPr>
          <p:spPr bwMode="auto">
            <a:xfrm>
              <a:off x="7072313" y="3579813"/>
              <a:ext cx="122238" cy="174625"/>
            </a:xfrm>
            <a:custGeom>
              <a:avLst/>
              <a:gdLst>
                <a:gd name="T0" fmla="*/ 27 w 27"/>
                <a:gd name="T1" fmla="*/ 0 h 39"/>
                <a:gd name="T2" fmla="*/ 14 w 27"/>
                <a:gd name="T3" fmla="*/ 0 h 39"/>
                <a:gd name="T4" fmla="*/ 13 w 27"/>
                <a:gd name="T5" fmla="*/ 8 h 39"/>
                <a:gd name="T6" fmla="*/ 6 w 27"/>
                <a:gd name="T7" fmla="*/ 24 h 39"/>
                <a:gd name="T8" fmla="*/ 0 w 27"/>
                <a:gd name="T9" fmla="*/ 39 h 39"/>
                <a:gd name="T10" fmla="*/ 15 w 27"/>
                <a:gd name="T11" fmla="*/ 39 h 39"/>
                <a:gd name="T12" fmla="*/ 27 w 2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7" h="39">
                  <a:moveTo>
                    <a:pt x="27" y="0"/>
                  </a:moveTo>
                  <a:cubicBezTo>
                    <a:pt x="14" y="0"/>
                    <a:pt x="14" y="0"/>
                    <a:pt x="14" y="0"/>
                  </a:cubicBezTo>
                  <a:cubicBezTo>
                    <a:pt x="13" y="3"/>
                    <a:pt x="13" y="5"/>
                    <a:pt x="13" y="8"/>
                  </a:cubicBezTo>
                  <a:cubicBezTo>
                    <a:pt x="13" y="14"/>
                    <a:pt x="11" y="20"/>
                    <a:pt x="6" y="24"/>
                  </a:cubicBezTo>
                  <a:cubicBezTo>
                    <a:pt x="4" y="29"/>
                    <a:pt x="2" y="35"/>
                    <a:pt x="0" y="39"/>
                  </a:cubicBezTo>
                  <a:cubicBezTo>
                    <a:pt x="15" y="39"/>
                    <a:pt x="15" y="39"/>
                    <a:pt x="15" y="39"/>
                  </a:cubicBezTo>
                  <a:cubicBezTo>
                    <a:pt x="21" y="29"/>
                    <a:pt x="25" y="16"/>
                    <a:pt x="27" y="0"/>
                  </a:cubicBezTo>
                </a:path>
              </a:pathLst>
            </a:custGeom>
            <a:solidFill>
              <a:srgbClr val="FFF6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îṧḻíḑè"/>
            <p:cNvSpPr/>
            <p:nvPr/>
          </p:nvSpPr>
          <p:spPr bwMode="auto">
            <a:xfrm>
              <a:off x="7135813" y="3479801"/>
              <a:ext cx="66675" cy="100013"/>
            </a:xfrm>
            <a:custGeom>
              <a:avLst/>
              <a:gdLst>
                <a:gd name="T0" fmla="*/ 15 w 15"/>
                <a:gd name="T1" fmla="*/ 0 h 22"/>
                <a:gd name="T2" fmla="*/ 12 w 15"/>
                <a:gd name="T3" fmla="*/ 0 h 22"/>
                <a:gd name="T4" fmla="*/ 5 w 15"/>
                <a:gd name="T5" fmla="*/ 14 h 22"/>
                <a:gd name="T6" fmla="*/ 0 w 15"/>
                <a:gd name="T7" fmla="*/ 22 h 22"/>
                <a:gd name="T8" fmla="*/ 13 w 15"/>
                <a:gd name="T9" fmla="*/ 22 h 22"/>
                <a:gd name="T10" fmla="*/ 15 w 15"/>
                <a:gd name="T11" fmla="*/ 0 h 22"/>
              </a:gdLst>
              <a:ahLst/>
              <a:cxnLst>
                <a:cxn ang="0">
                  <a:pos x="T0" y="T1"/>
                </a:cxn>
                <a:cxn ang="0">
                  <a:pos x="T2" y="T3"/>
                </a:cxn>
                <a:cxn ang="0">
                  <a:pos x="T4" y="T5"/>
                </a:cxn>
                <a:cxn ang="0">
                  <a:pos x="T6" y="T7"/>
                </a:cxn>
                <a:cxn ang="0">
                  <a:pos x="T8" y="T9"/>
                </a:cxn>
                <a:cxn ang="0">
                  <a:pos x="T10" y="T11"/>
                </a:cxn>
              </a:cxnLst>
              <a:rect l="0" t="0" r="r" b="b"/>
              <a:pathLst>
                <a:path w="15" h="22">
                  <a:moveTo>
                    <a:pt x="15" y="0"/>
                  </a:moveTo>
                  <a:cubicBezTo>
                    <a:pt x="12" y="0"/>
                    <a:pt x="12" y="0"/>
                    <a:pt x="12" y="0"/>
                  </a:cubicBezTo>
                  <a:cubicBezTo>
                    <a:pt x="12" y="5"/>
                    <a:pt x="9" y="10"/>
                    <a:pt x="5" y="14"/>
                  </a:cubicBezTo>
                  <a:cubicBezTo>
                    <a:pt x="3" y="16"/>
                    <a:pt x="1" y="19"/>
                    <a:pt x="0" y="22"/>
                  </a:cubicBezTo>
                  <a:cubicBezTo>
                    <a:pt x="13" y="22"/>
                    <a:pt x="13" y="22"/>
                    <a:pt x="13" y="22"/>
                  </a:cubicBezTo>
                  <a:cubicBezTo>
                    <a:pt x="14" y="15"/>
                    <a:pt x="15" y="8"/>
                    <a:pt x="15" y="0"/>
                  </a:cubicBezTo>
                </a:path>
              </a:pathLst>
            </a:custGeom>
            <a:solidFill>
              <a:srgbClr val="FFF9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śľíḓè"/>
            <p:cNvSpPr/>
            <p:nvPr/>
          </p:nvSpPr>
          <p:spPr bwMode="auto">
            <a:xfrm>
              <a:off x="7067551" y="3754438"/>
              <a:ext cx="73025" cy="66675"/>
            </a:xfrm>
            <a:custGeom>
              <a:avLst/>
              <a:gdLst>
                <a:gd name="T0" fmla="*/ 16 w 16"/>
                <a:gd name="T1" fmla="*/ 0 h 15"/>
                <a:gd name="T2" fmla="*/ 1 w 16"/>
                <a:gd name="T3" fmla="*/ 0 h 15"/>
                <a:gd name="T4" fmla="*/ 0 w 16"/>
                <a:gd name="T5" fmla="*/ 1 h 15"/>
                <a:gd name="T6" fmla="*/ 3 w 16"/>
                <a:gd name="T7" fmla="*/ 15 h 15"/>
                <a:gd name="T8" fmla="*/ 3 w 16"/>
                <a:gd name="T9" fmla="*/ 15 h 15"/>
                <a:gd name="T10" fmla="*/ 16 w 16"/>
                <a:gd name="T11" fmla="*/ 0 h 15"/>
              </a:gdLst>
              <a:ahLst/>
              <a:cxnLst>
                <a:cxn ang="0">
                  <a:pos x="T0" y="T1"/>
                </a:cxn>
                <a:cxn ang="0">
                  <a:pos x="T2" y="T3"/>
                </a:cxn>
                <a:cxn ang="0">
                  <a:pos x="T4" y="T5"/>
                </a:cxn>
                <a:cxn ang="0">
                  <a:pos x="T6" y="T7"/>
                </a:cxn>
                <a:cxn ang="0">
                  <a:pos x="T8" y="T9"/>
                </a:cxn>
                <a:cxn ang="0">
                  <a:pos x="T10" y="T11"/>
                </a:cxn>
              </a:cxnLst>
              <a:rect l="0" t="0" r="r" b="b"/>
              <a:pathLst>
                <a:path w="16" h="15">
                  <a:moveTo>
                    <a:pt x="16" y="0"/>
                  </a:moveTo>
                  <a:cubicBezTo>
                    <a:pt x="1" y="0"/>
                    <a:pt x="1" y="0"/>
                    <a:pt x="1" y="0"/>
                  </a:cubicBezTo>
                  <a:cubicBezTo>
                    <a:pt x="0" y="0"/>
                    <a:pt x="0" y="1"/>
                    <a:pt x="0" y="1"/>
                  </a:cubicBezTo>
                  <a:cubicBezTo>
                    <a:pt x="3" y="15"/>
                    <a:pt x="3" y="15"/>
                    <a:pt x="3" y="15"/>
                  </a:cubicBezTo>
                  <a:cubicBezTo>
                    <a:pt x="3" y="15"/>
                    <a:pt x="3" y="15"/>
                    <a:pt x="3" y="15"/>
                  </a:cubicBezTo>
                  <a:cubicBezTo>
                    <a:pt x="8" y="12"/>
                    <a:pt x="12" y="7"/>
                    <a:pt x="16" y="0"/>
                  </a:cubicBezTo>
                </a:path>
              </a:pathLst>
            </a:custGeom>
            <a:solidFill>
              <a:srgbClr val="FFDA7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ṩļïḋe"/>
            <p:cNvSpPr/>
            <p:nvPr/>
          </p:nvSpPr>
          <p:spPr bwMode="auto">
            <a:xfrm>
              <a:off x="6543676" y="3094038"/>
              <a:ext cx="592138" cy="746125"/>
            </a:xfrm>
            <a:custGeom>
              <a:avLst/>
              <a:gdLst>
                <a:gd name="T0" fmla="*/ 93 w 132"/>
                <a:gd name="T1" fmla="*/ 0 h 166"/>
                <a:gd name="T2" fmla="*/ 3 w 132"/>
                <a:gd name="T3" fmla="*/ 0 h 166"/>
                <a:gd name="T4" fmla="*/ 2 w 132"/>
                <a:gd name="T5" fmla="*/ 5 h 166"/>
                <a:gd name="T6" fmla="*/ 28 w 132"/>
                <a:gd name="T7" fmla="*/ 83 h 166"/>
                <a:gd name="T8" fmla="*/ 2 w 132"/>
                <a:gd name="T9" fmla="*/ 161 h 166"/>
                <a:gd name="T10" fmla="*/ 1 w 132"/>
                <a:gd name="T11" fmla="*/ 164 h 166"/>
                <a:gd name="T12" fmla="*/ 4 w 132"/>
                <a:gd name="T13" fmla="*/ 166 h 166"/>
                <a:gd name="T14" fmla="*/ 93 w 132"/>
                <a:gd name="T15" fmla="*/ 166 h 166"/>
                <a:gd name="T16" fmla="*/ 132 w 132"/>
                <a:gd name="T17" fmla="*/ 83 h 166"/>
                <a:gd name="T18" fmla="*/ 93 w 132"/>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66">
                  <a:moveTo>
                    <a:pt x="93" y="0"/>
                  </a:moveTo>
                  <a:cubicBezTo>
                    <a:pt x="3" y="0"/>
                    <a:pt x="3" y="0"/>
                    <a:pt x="3" y="0"/>
                  </a:cubicBezTo>
                  <a:cubicBezTo>
                    <a:pt x="1" y="0"/>
                    <a:pt x="0" y="3"/>
                    <a:pt x="2" y="5"/>
                  </a:cubicBezTo>
                  <a:cubicBezTo>
                    <a:pt x="17" y="16"/>
                    <a:pt x="28" y="47"/>
                    <a:pt x="28" y="83"/>
                  </a:cubicBezTo>
                  <a:cubicBezTo>
                    <a:pt x="28" y="85"/>
                    <a:pt x="28" y="143"/>
                    <a:pt x="2" y="161"/>
                  </a:cubicBezTo>
                  <a:cubicBezTo>
                    <a:pt x="1" y="162"/>
                    <a:pt x="1" y="163"/>
                    <a:pt x="1" y="164"/>
                  </a:cubicBezTo>
                  <a:cubicBezTo>
                    <a:pt x="1" y="165"/>
                    <a:pt x="2" y="166"/>
                    <a:pt x="4" y="166"/>
                  </a:cubicBezTo>
                  <a:cubicBezTo>
                    <a:pt x="16" y="166"/>
                    <a:pt x="41" y="166"/>
                    <a:pt x="93" y="166"/>
                  </a:cubicBezTo>
                  <a:cubicBezTo>
                    <a:pt x="114" y="166"/>
                    <a:pt x="132" y="129"/>
                    <a:pt x="132" y="83"/>
                  </a:cubicBezTo>
                  <a:cubicBezTo>
                    <a:pt x="132" y="37"/>
                    <a:pt x="114" y="0"/>
                    <a:pt x="93" y="0"/>
                  </a:cubicBezTo>
                </a:path>
              </a:pathLst>
            </a:custGeom>
            <a:solidFill>
              <a:srgbClr val="C846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sľiḑê"/>
            <p:cNvSpPr/>
            <p:nvPr/>
          </p:nvSpPr>
          <p:spPr bwMode="auto">
            <a:xfrm>
              <a:off x="6543676" y="3094038"/>
              <a:ext cx="542925" cy="112713"/>
            </a:xfrm>
            <a:custGeom>
              <a:avLst/>
              <a:gdLst>
                <a:gd name="T0" fmla="*/ 17 w 121"/>
                <a:gd name="T1" fmla="*/ 25 h 25"/>
                <a:gd name="T2" fmla="*/ 121 w 121"/>
                <a:gd name="T3" fmla="*/ 25 h 25"/>
                <a:gd name="T4" fmla="*/ 93 w 121"/>
                <a:gd name="T5" fmla="*/ 0 h 25"/>
                <a:gd name="T6" fmla="*/ 3 w 121"/>
                <a:gd name="T7" fmla="*/ 0 h 25"/>
                <a:gd name="T8" fmla="*/ 2 w 121"/>
                <a:gd name="T9" fmla="*/ 5 h 25"/>
                <a:gd name="T10" fmla="*/ 17 w 121"/>
                <a:gd name="T11" fmla="*/ 25 h 25"/>
              </a:gdLst>
              <a:ahLst/>
              <a:cxnLst>
                <a:cxn ang="0">
                  <a:pos x="T0" y="T1"/>
                </a:cxn>
                <a:cxn ang="0">
                  <a:pos x="T2" y="T3"/>
                </a:cxn>
                <a:cxn ang="0">
                  <a:pos x="T4" y="T5"/>
                </a:cxn>
                <a:cxn ang="0">
                  <a:pos x="T6" y="T7"/>
                </a:cxn>
                <a:cxn ang="0">
                  <a:pos x="T8" y="T9"/>
                </a:cxn>
                <a:cxn ang="0">
                  <a:pos x="T10" y="T11"/>
                </a:cxn>
              </a:cxnLst>
              <a:rect l="0" t="0" r="r" b="b"/>
              <a:pathLst>
                <a:path w="121" h="25">
                  <a:moveTo>
                    <a:pt x="17" y="25"/>
                  </a:moveTo>
                  <a:cubicBezTo>
                    <a:pt x="121" y="25"/>
                    <a:pt x="121" y="25"/>
                    <a:pt x="121" y="25"/>
                  </a:cubicBezTo>
                  <a:cubicBezTo>
                    <a:pt x="114" y="10"/>
                    <a:pt x="104" y="0"/>
                    <a:pt x="93" y="0"/>
                  </a:cubicBezTo>
                  <a:cubicBezTo>
                    <a:pt x="3" y="0"/>
                    <a:pt x="3" y="0"/>
                    <a:pt x="3" y="0"/>
                  </a:cubicBezTo>
                  <a:cubicBezTo>
                    <a:pt x="1" y="0"/>
                    <a:pt x="0" y="3"/>
                    <a:pt x="2" y="5"/>
                  </a:cubicBezTo>
                  <a:cubicBezTo>
                    <a:pt x="8" y="9"/>
                    <a:pt x="13" y="16"/>
                    <a:pt x="17" y="25"/>
                  </a:cubicBezTo>
                  <a:close/>
                </a:path>
              </a:pathLst>
            </a:custGeom>
            <a:solidFill>
              <a:srgbClr val="E164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šľîḓè"/>
            <p:cNvSpPr/>
            <p:nvPr/>
          </p:nvSpPr>
          <p:spPr bwMode="auto">
            <a:xfrm>
              <a:off x="6546851" y="3717926"/>
              <a:ext cx="544513" cy="122238"/>
            </a:xfrm>
            <a:custGeom>
              <a:avLst/>
              <a:gdLst>
                <a:gd name="T0" fmla="*/ 17 w 121"/>
                <a:gd name="T1" fmla="*/ 0 h 27"/>
                <a:gd name="T2" fmla="*/ 1 w 121"/>
                <a:gd name="T3" fmla="*/ 22 h 27"/>
                <a:gd name="T4" fmla="*/ 0 w 121"/>
                <a:gd name="T5" fmla="*/ 25 h 27"/>
                <a:gd name="T6" fmla="*/ 3 w 121"/>
                <a:gd name="T7" fmla="*/ 27 h 27"/>
                <a:gd name="T8" fmla="*/ 92 w 121"/>
                <a:gd name="T9" fmla="*/ 27 h 27"/>
                <a:gd name="T10" fmla="*/ 121 w 121"/>
                <a:gd name="T11" fmla="*/ 0 h 27"/>
                <a:gd name="T12" fmla="*/ 17 w 12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21" h="27">
                  <a:moveTo>
                    <a:pt x="17" y="0"/>
                  </a:moveTo>
                  <a:cubicBezTo>
                    <a:pt x="13" y="9"/>
                    <a:pt x="8" y="17"/>
                    <a:pt x="1" y="22"/>
                  </a:cubicBezTo>
                  <a:cubicBezTo>
                    <a:pt x="0" y="23"/>
                    <a:pt x="0" y="24"/>
                    <a:pt x="0" y="25"/>
                  </a:cubicBezTo>
                  <a:cubicBezTo>
                    <a:pt x="0" y="26"/>
                    <a:pt x="1" y="27"/>
                    <a:pt x="3" y="27"/>
                  </a:cubicBezTo>
                  <a:cubicBezTo>
                    <a:pt x="92" y="27"/>
                    <a:pt x="92" y="27"/>
                    <a:pt x="92" y="27"/>
                  </a:cubicBezTo>
                  <a:cubicBezTo>
                    <a:pt x="103" y="27"/>
                    <a:pt x="114" y="16"/>
                    <a:pt x="121" y="0"/>
                  </a:cubicBezTo>
                  <a:cubicBezTo>
                    <a:pt x="17" y="0"/>
                    <a:pt x="17" y="0"/>
                    <a:pt x="17" y="0"/>
                  </a:cubicBezTo>
                </a:path>
              </a:pathLst>
            </a:custGeom>
            <a:solidFill>
              <a:srgbClr val="AA32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šľíḑé"/>
            <p:cNvSpPr/>
            <p:nvPr/>
          </p:nvSpPr>
          <p:spPr bwMode="auto">
            <a:xfrm>
              <a:off x="5083176" y="38211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358E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ïśḻiďê"/>
            <p:cNvSpPr/>
            <p:nvPr/>
          </p:nvSpPr>
          <p:spPr bwMode="auto">
            <a:xfrm>
              <a:off x="5033963" y="3117851"/>
              <a:ext cx="215900" cy="703263"/>
            </a:xfrm>
            <a:custGeom>
              <a:avLst/>
              <a:gdLst>
                <a:gd name="T0" fmla="*/ 10 w 48"/>
                <a:gd name="T1" fmla="*/ 150 h 157"/>
                <a:gd name="T2" fmla="*/ 0 w 48"/>
                <a:gd name="T3" fmla="*/ 153 h 157"/>
                <a:gd name="T4" fmla="*/ 11 w 48"/>
                <a:gd name="T5" fmla="*/ 157 h 157"/>
                <a:gd name="T6" fmla="*/ 11 w 48"/>
                <a:gd name="T7" fmla="*/ 157 h 157"/>
                <a:gd name="T8" fmla="*/ 12 w 48"/>
                <a:gd name="T9" fmla="*/ 157 h 157"/>
                <a:gd name="T10" fmla="*/ 12 w 48"/>
                <a:gd name="T11" fmla="*/ 157 h 157"/>
                <a:gd name="T12" fmla="*/ 12 w 48"/>
                <a:gd name="T13" fmla="*/ 157 h 157"/>
                <a:gd name="T14" fmla="*/ 10 w 48"/>
                <a:gd name="T15" fmla="*/ 150 h 157"/>
                <a:gd name="T16" fmla="*/ 48 w 48"/>
                <a:gd name="T17" fmla="*/ 78 h 157"/>
                <a:gd name="T18" fmla="*/ 48 w 48"/>
                <a:gd name="T19" fmla="*/ 80 h 157"/>
                <a:gd name="T20" fmla="*/ 48 w 48"/>
                <a:gd name="T21" fmla="*/ 80 h 157"/>
                <a:gd name="T22" fmla="*/ 48 w 48"/>
                <a:gd name="T23" fmla="*/ 78 h 157"/>
                <a:gd name="T24" fmla="*/ 48 w 48"/>
                <a:gd name="T25" fmla="*/ 78 h 157"/>
                <a:gd name="T26" fmla="*/ 48 w 48"/>
                <a:gd name="T27" fmla="*/ 78 h 157"/>
                <a:gd name="T28" fmla="*/ 48 w 48"/>
                <a:gd name="T29" fmla="*/ 78 h 157"/>
                <a:gd name="T30" fmla="*/ 48 w 48"/>
                <a:gd name="T31" fmla="*/ 78 h 157"/>
                <a:gd name="T32" fmla="*/ 48 w 48"/>
                <a:gd name="T33" fmla="*/ 78 h 157"/>
                <a:gd name="T34" fmla="*/ 48 w 48"/>
                <a:gd name="T35" fmla="*/ 78 h 157"/>
                <a:gd name="T36" fmla="*/ 48 w 48"/>
                <a:gd name="T37" fmla="*/ 78 h 157"/>
                <a:gd name="T38" fmla="*/ 48 w 48"/>
                <a:gd name="T39" fmla="*/ 78 h 157"/>
                <a:gd name="T40" fmla="*/ 48 w 48"/>
                <a:gd name="T41" fmla="*/ 78 h 157"/>
                <a:gd name="T42" fmla="*/ 48 w 48"/>
                <a:gd name="T43" fmla="*/ 78 h 157"/>
                <a:gd name="T44" fmla="*/ 48 w 48"/>
                <a:gd name="T45" fmla="*/ 77 h 157"/>
                <a:gd name="T46" fmla="*/ 48 w 48"/>
                <a:gd name="T47" fmla="*/ 78 h 157"/>
                <a:gd name="T48" fmla="*/ 48 w 48"/>
                <a:gd name="T49" fmla="*/ 77 h 157"/>
                <a:gd name="T50" fmla="*/ 12 w 48"/>
                <a:gd name="T51" fmla="*/ 0 h 157"/>
                <a:gd name="T52" fmla="*/ 12 w 48"/>
                <a:gd name="T53" fmla="*/ 0 h 157"/>
                <a:gd name="T54" fmla="*/ 11 w 48"/>
                <a:gd name="T55" fmla="*/ 0 h 157"/>
                <a:gd name="T56" fmla="*/ 32 w 48"/>
                <a:gd name="T57" fmla="*/ 38 h 157"/>
                <a:gd name="T58" fmla="*/ 42 w 48"/>
                <a:gd name="T59" fmla="*/ 35 h 157"/>
                <a:gd name="T60" fmla="*/ 48 w 48"/>
                <a:gd name="T61" fmla="*/ 77 h 157"/>
                <a:gd name="T62" fmla="*/ 33 w 48"/>
                <a:gd name="T63" fmla="*/ 14 h 157"/>
                <a:gd name="T64" fmla="*/ 12 w 48"/>
                <a:gd name="T65" fmla="*/ 0 h 157"/>
                <a:gd name="T66" fmla="*/ 12 w 48"/>
                <a:gd name="T6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157">
                  <a:moveTo>
                    <a:pt x="10" y="150"/>
                  </a:moveTo>
                  <a:cubicBezTo>
                    <a:pt x="7" y="152"/>
                    <a:pt x="4" y="153"/>
                    <a:pt x="0" y="153"/>
                  </a:cubicBezTo>
                  <a:cubicBezTo>
                    <a:pt x="4" y="155"/>
                    <a:pt x="8" y="157"/>
                    <a:pt x="11" y="157"/>
                  </a:cubicBezTo>
                  <a:cubicBezTo>
                    <a:pt x="11" y="157"/>
                    <a:pt x="11" y="157"/>
                    <a:pt x="11" y="157"/>
                  </a:cubicBezTo>
                  <a:cubicBezTo>
                    <a:pt x="12" y="157"/>
                    <a:pt x="12" y="157"/>
                    <a:pt x="12" y="157"/>
                  </a:cubicBezTo>
                  <a:cubicBezTo>
                    <a:pt x="12" y="157"/>
                    <a:pt x="12" y="157"/>
                    <a:pt x="12" y="157"/>
                  </a:cubicBezTo>
                  <a:cubicBezTo>
                    <a:pt x="12" y="157"/>
                    <a:pt x="12" y="157"/>
                    <a:pt x="12" y="157"/>
                  </a:cubicBezTo>
                  <a:cubicBezTo>
                    <a:pt x="11" y="155"/>
                    <a:pt x="10" y="152"/>
                    <a:pt x="10" y="150"/>
                  </a:cubicBezTo>
                  <a:moveTo>
                    <a:pt x="48" y="78"/>
                  </a:moveTo>
                  <a:cubicBezTo>
                    <a:pt x="48" y="79"/>
                    <a:pt x="48" y="79"/>
                    <a:pt x="48" y="80"/>
                  </a:cubicBezTo>
                  <a:cubicBezTo>
                    <a:pt x="48" y="80"/>
                    <a:pt x="48" y="80"/>
                    <a:pt x="48" y="80"/>
                  </a:cubicBezTo>
                  <a:cubicBezTo>
                    <a:pt x="48" y="79"/>
                    <a:pt x="48" y="79"/>
                    <a:pt x="48" y="78"/>
                  </a:cubicBezTo>
                  <a:moveTo>
                    <a:pt x="48" y="78"/>
                  </a:moveTo>
                  <a:cubicBezTo>
                    <a:pt x="48" y="78"/>
                    <a:pt x="48" y="78"/>
                    <a:pt x="48" y="78"/>
                  </a:cubicBezTo>
                  <a:cubicBezTo>
                    <a:pt x="48" y="78"/>
                    <a:pt x="48" y="78"/>
                    <a:pt x="48" y="78"/>
                  </a:cubicBezTo>
                  <a:cubicBezTo>
                    <a:pt x="48" y="78"/>
                    <a:pt x="48" y="78"/>
                    <a:pt x="48" y="78"/>
                  </a:cubicBezTo>
                  <a:moveTo>
                    <a:pt x="48" y="78"/>
                  </a:moveTo>
                  <a:cubicBezTo>
                    <a:pt x="48" y="78"/>
                    <a:pt x="48" y="78"/>
                    <a:pt x="48" y="78"/>
                  </a:cubicBezTo>
                  <a:cubicBezTo>
                    <a:pt x="48" y="78"/>
                    <a:pt x="48" y="78"/>
                    <a:pt x="48" y="78"/>
                  </a:cubicBezTo>
                  <a:moveTo>
                    <a:pt x="48" y="78"/>
                  </a:moveTo>
                  <a:cubicBezTo>
                    <a:pt x="48" y="78"/>
                    <a:pt x="48" y="78"/>
                    <a:pt x="48" y="78"/>
                  </a:cubicBezTo>
                  <a:cubicBezTo>
                    <a:pt x="48" y="78"/>
                    <a:pt x="48" y="78"/>
                    <a:pt x="48" y="78"/>
                  </a:cubicBezTo>
                  <a:moveTo>
                    <a:pt x="48" y="77"/>
                  </a:moveTo>
                  <a:cubicBezTo>
                    <a:pt x="48" y="78"/>
                    <a:pt x="48" y="78"/>
                    <a:pt x="48" y="78"/>
                  </a:cubicBezTo>
                  <a:cubicBezTo>
                    <a:pt x="48" y="78"/>
                    <a:pt x="48" y="78"/>
                    <a:pt x="48" y="77"/>
                  </a:cubicBezTo>
                  <a:moveTo>
                    <a:pt x="12" y="0"/>
                  </a:moveTo>
                  <a:cubicBezTo>
                    <a:pt x="12" y="0"/>
                    <a:pt x="12" y="0"/>
                    <a:pt x="12" y="0"/>
                  </a:cubicBezTo>
                  <a:cubicBezTo>
                    <a:pt x="11" y="0"/>
                    <a:pt x="11" y="0"/>
                    <a:pt x="11" y="0"/>
                  </a:cubicBezTo>
                  <a:cubicBezTo>
                    <a:pt x="20" y="6"/>
                    <a:pt x="28" y="20"/>
                    <a:pt x="32" y="38"/>
                  </a:cubicBezTo>
                  <a:cubicBezTo>
                    <a:pt x="35" y="36"/>
                    <a:pt x="39" y="35"/>
                    <a:pt x="42" y="35"/>
                  </a:cubicBezTo>
                  <a:cubicBezTo>
                    <a:pt x="46" y="47"/>
                    <a:pt x="48" y="62"/>
                    <a:pt x="48" y="77"/>
                  </a:cubicBezTo>
                  <a:cubicBezTo>
                    <a:pt x="48" y="51"/>
                    <a:pt x="42" y="28"/>
                    <a:pt x="33" y="14"/>
                  </a:cubicBezTo>
                  <a:cubicBezTo>
                    <a:pt x="27" y="5"/>
                    <a:pt x="19" y="0"/>
                    <a:pt x="12" y="0"/>
                  </a:cubicBezTo>
                  <a:cubicBezTo>
                    <a:pt x="12" y="0"/>
                    <a:pt x="12" y="0"/>
                    <a:pt x="12" y="0"/>
                  </a:cubicBezTo>
                </a:path>
              </a:pathLst>
            </a:custGeom>
            <a:solidFill>
              <a:srgbClr val="FFE7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sḷíḍè"/>
            <p:cNvSpPr/>
            <p:nvPr/>
          </p:nvSpPr>
          <p:spPr bwMode="auto">
            <a:xfrm>
              <a:off x="5087938" y="3476626"/>
              <a:ext cx="161925" cy="344488"/>
            </a:xfrm>
            <a:custGeom>
              <a:avLst/>
              <a:gdLst>
                <a:gd name="T0" fmla="*/ 4 w 36"/>
                <a:gd name="T1" fmla="*/ 76 h 77"/>
                <a:gd name="T2" fmla="*/ 0 w 36"/>
                <a:gd name="T3" fmla="*/ 77 h 77"/>
                <a:gd name="T4" fmla="*/ 0 w 36"/>
                <a:gd name="T5" fmla="*/ 77 h 77"/>
                <a:gd name="T6" fmla="*/ 0 w 36"/>
                <a:gd name="T7" fmla="*/ 77 h 77"/>
                <a:gd name="T8" fmla="*/ 0 w 36"/>
                <a:gd name="T9" fmla="*/ 77 h 77"/>
                <a:gd name="T10" fmla="*/ 0 w 36"/>
                <a:gd name="T11" fmla="*/ 77 h 77"/>
                <a:gd name="T12" fmla="*/ 0 w 36"/>
                <a:gd name="T13" fmla="*/ 77 h 77"/>
                <a:gd name="T14" fmla="*/ 0 w 36"/>
                <a:gd name="T15" fmla="*/ 77 h 77"/>
                <a:gd name="T16" fmla="*/ 0 w 36"/>
                <a:gd name="T17" fmla="*/ 77 h 77"/>
                <a:gd name="T18" fmla="*/ 4 w 36"/>
                <a:gd name="T19" fmla="*/ 76 h 77"/>
                <a:gd name="T20" fmla="*/ 36 w 36"/>
                <a:gd name="T21" fmla="*/ 0 h 77"/>
                <a:gd name="T22" fmla="*/ 36 w 36"/>
                <a:gd name="T23" fmla="*/ 1 h 77"/>
                <a:gd name="T24" fmla="*/ 36 w 36"/>
                <a:gd name="T25" fmla="*/ 1 h 77"/>
                <a:gd name="T26" fmla="*/ 36 w 36"/>
                <a:gd name="T27" fmla="*/ 0 h 77"/>
                <a:gd name="T28" fmla="*/ 36 w 36"/>
                <a:gd name="T29" fmla="*/ 0 h 77"/>
                <a:gd name="T30" fmla="*/ 36 w 36"/>
                <a:gd name="T31" fmla="*/ 0 h 77"/>
                <a:gd name="T32" fmla="*/ 36 w 36"/>
                <a:gd name="T33" fmla="*/ 0 h 77"/>
                <a:gd name="T34" fmla="*/ 36 w 36"/>
                <a:gd name="T35" fmla="*/ 0 h 77"/>
                <a:gd name="T36" fmla="*/ 36 w 36"/>
                <a:gd name="T37" fmla="*/ 0 h 77"/>
                <a:gd name="T38" fmla="*/ 36 w 36"/>
                <a:gd name="T39" fmla="*/ 0 h 77"/>
                <a:gd name="T40" fmla="*/ 36 w 36"/>
                <a:gd name="T41" fmla="*/ 0 h 77"/>
                <a:gd name="T42" fmla="*/ 36 w 36"/>
                <a:gd name="T43" fmla="*/ 0 h 77"/>
                <a:gd name="T44" fmla="*/ 36 w 36"/>
                <a:gd name="T45" fmla="*/ 0 h 77"/>
                <a:gd name="T46" fmla="*/ 36 w 36"/>
                <a:gd name="T4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77">
                  <a:moveTo>
                    <a:pt x="4" y="76"/>
                  </a:moveTo>
                  <a:cubicBezTo>
                    <a:pt x="3" y="77"/>
                    <a:pt x="1"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1" y="77"/>
                    <a:pt x="3" y="77"/>
                    <a:pt x="4" y="76"/>
                  </a:cubicBezTo>
                  <a:moveTo>
                    <a:pt x="36" y="0"/>
                  </a:moveTo>
                  <a:cubicBezTo>
                    <a:pt x="36" y="1"/>
                    <a:pt x="36" y="1"/>
                    <a:pt x="36" y="1"/>
                  </a:cubicBezTo>
                  <a:cubicBezTo>
                    <a:pt x="36" y="1"/>
                    <a:pt x="36" y="1"/>
                    <a:pt x="36" y="1"/>
                  </a:cubicBezTo>
                  <a:cubicBezTo>
                    <a:pt x="36" y="1"/>
                    <a:pt x="36" y="1"/>
                    <a:pt x="36" y="0"/>
                  </a:cubicBezTo>
                  <a:moveTo>
                    <a:pt x="36" y="0"/>
                  </a:moveTo>
                  <a:cubicBezTo>
                    <a:pt x="36" y="0"/>
                    <a:pt x="36" y="0"/>
                    <a:pt x="36" y="0"/>
                  </a:cubicBezTo>
                  <a:cubicBezTo>
                    <a:pt x="36" y="0"/>
                    <a:pt x="36" y="0"/>
                    <a:pt x="36" y="0"/>
                  </a:cubicBezTo>
                  <a:moveTo>
                    <a:pt x="36" y="0"/>
                  </a:moveTo>
                  <a:cubicBezTo>
                    <a:pt x="36" y="0"/>
                    <a:pt x="36" y="0"/>
                    <a:pt x="36" y="0"/>
                  </a:cubicBezTo>
                  <a:cubicBezTo>
                    <a:pt x="36" y="0"/>
                    <a:pt x="36" y="0"/>
                    <a:pt x="36" y="0"/>
                  </a:cubicBezTo>
                  <a:moveTo>
                    <a:pt x="36" y="0"/>
                  </a:moveTo>
                  <a:cubicBezTo>
                    <a:pt x="36" y="0"/>
                    <a:pt x="36" y="0"/>
                    <a:pt x="36" y="0"/>
                  </a:cubicBezTo>
                  <a:cubicBezTo>
                    <a:pt x="36" y="0"/>
                    <a:pt x="36" y="0"/>
                    <a:pt x="36" y="0"/>
                  </a:cubicBezTo>
                  <a:cubicBezTo>
                    <a:pt x="36" y="0"/>
                    <a:pt x="36" y="0"/>
                    <a:pt x="36" y="0"/>
                  </a:cubicBezTo>
                </a:path>
              </a:pathLst>
            </a:custGeom>
            <a:solidFill>
              <a:srgbClr val="FBD9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ş1ïḑé"/>
            <p:cNvSpPr/>
            <p:nvPr/>
          </p:nvSpPr>
          <p:spPr bwMode="auto">
            <a:xfrm>
              <a:off x="5087938" y="3579813"/>
              <a:ext cx="152400" cy="241300"/>
            </a:xfrm>
            <a:custGeom>
              <a:avLst/>
              <a:gdLst>
                <a:gd name="T0" fmla="*/ 0 w 34"/>
                <a:gd name="T1" fmla="*/ 54 h 54"/>
                <a:gd name="T2" fmla="*/ 0 w 34"/>
                <a:gd name="T3" fmla="*/ 54 h 54"/>
                <a:gd name="T4" fmla="*/ 0 w 34"/>
                <a:gd name="T5" fmla="*/ 54 h 54"/>
                <a:gd name="T6" fmla="*/ 0 w 34"/>
                <a:gd name="T7" fmla="*/ 54 h 54"/>
                <a:gd name="T8" fmla="*/ 0 w 34"/>
                <a:gd name="T9" fmla="*/ 54 h 54"/>
                <a:gd name="T10" fmla="*/ 34 w 34"/>
                <a:gd name="T11" fmla="*/ 0 h 54"/>
                <a:gd name="T12" fmla="*/ 34 w 34"/>
                <a:gd name="T13" fmla="*/ 0 h 54"/>
                <a:gd name="T14" fmla="*/ 21 w 34"/>
                <a:gd name="T15" fmla="*/ 39 h 54"/>
                <a:gd name="T16" fmla="*/ 21 w 34"/>
                <a:gd name="T17" fmla="*/ 39 h 54"/>
                <a:gd name="T18" fmla="*/ 34 w 34"/>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4">
                  <a:moveTo>
                    <a:pt x="0" y="54"/>
                  </a:moveTo>
                  <a:cubicBezTo>
                    <a:pt x="0" y="54"/>
                    <a:pt x="0" y="54"/>
                    <a:pt x="0" y="54"/>
                  </a:cubicBezTo>
                  <a:cubicBezTo>
                    <a:pt x="0" y="54"/>
                    <a:pt x="0" y="54"/>
                    <a:pt x="0" y="54"/>
                  </a:cubicBezTo>
                  <a:cubicBezTo>
                    <a:pt x="0" y="54"/>
                    <a:pt x="0" y="54"/>
                    <a:pt x="0" y="54"/>
                  </a:cubicBezTo>
                  <a:cubicBezTo>
                    <a:pt x="0" y="54"/>
                    <a:pt x="0" y="54"/>
                    <a:pt x="0" y="54"/>
                  </a:cubicBezTo>
                  <a:moveTo>
                    <a:pt x="34" y="0"/>
                  </a:moveTo>
                  <a:cubicBezTo>
                    <a:pt x="34" y="0"/>
                    <a:pt x="34" y="0"/>
                    <a:pt x="34" y="0"/>
                  </a:cubicBezTo>
                  <a:cubicBezTo>
                    <a:pt x="32" y="16"/>
                    <a:pt x="27" y="30"/>
                    <a:pt x="21" y="39"/>
                  </a:cubicBezTo>
                  <a:cubicBezTo>
                    <a:pt x="21" y="39"/>
                    <a:pt x="21" y="39"/>
                    <a:pt x="21" y="39"/>
                  </a:cubicBezTo>
                  <a:cubicBezTo>
                    <a:pt x="27" y="30"/>
                    <a:pt x="32" y="16"/>
                    <a:pt x="34" y="0"/>
                  </a:cubicBezTo>
                </a:path>
              </a:pathLst>
            </a:custGeom>
            <a:solidFill>
              <a:srgbClr val="FFF9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ṥliḋé"/>
            <p:cNvSpPr/>
            <p:nvPr/>
          </p:nvSpPr>
          <p:spPr bwMode="auto">
            <a:xfrm>
              <a:off x="5240338" y="3479801"/>
              <a:ext cx="9525" cy="100013"/>
            </a:xfrm>
            <a:custGeom>
              <a:avLst/>
              <a:gdLst>
                <a:gd name="T0" fmla="*/ 2 w 2"/>
                <a:gd name="T1" fmla="*/ 0 h 22"/>
                <a:gd name="T2" fmla="*/ 2 w 2"/>
                <a:gd name="T3" fmla="*/ 0 h 22"/>
                <a:gd name="T4" fmla="*/ 0 w 2"/>
                <a:gd name="T5" fmla="*/ 22 h 22"/>
                <a:gd name="T6" fmla="*/ 0 w 2"/>
                <a:gd name="T7" fmla="*/ 22 h 22"/>
                <a:gd name="T8" fmla="*/ 2 w 2"/>
                <a:gd name="T9" fmla="*/ 0 h 22"/>
              </a:gdLst>
              <a:ahLst/>
              <a:cxnLst>
                <a:cxn ang="0">
                  <a:pos x="T0" y="T1"/>
                </a:cxn>
                <a:cxn ang="0">
                  <a:pos x="T2" y="T3"/>
                </a:cxn>
                <a:cxn ang="0">
                  <a:pos x="T4" y="T5"/>
                </a:cxn>
                <a:cxn ang="0">
                  <a:pos x="T6" y="T7"/>
                </a:cxn>
                <a:cxn ang="0">
                  <a:pos x="T8" y="T9"/>
                </a:cxn>
              </a:cxnLst>
              <a:rect l="0" t="0" r="r" b="b"/>
              <a:pathLst>
                <a:path w="2" h="22">
                  <a:moveTo>
                    <a:pt x="2" y="0"/>
                  </a:moveTo>
                  <a:cubicBezTo>
                    <a:pt x="2" y="0"/>
                    <a:pt x="2" y="0"/>
                    <a:pt x="2" y="0"/>
                  </a:cubicBezTo>
                  <a:cubicBezTo>
                    <a:pt x="2" y="8"/>
                    <a:pt x="1" y="15"/>
                    <a:pt x="0" y="22"/>
                  </a:cubicBezTo>
                  <a:cubicBezTo>
                    <a:pt x="0" y="22"/>
                    <a:pt x="0" y="22"/>
                    <a:pt x="0" y="22"/>
                  </a:cubicBezTo>
                  <a:cubicBezTo>
                    <a:pt x="1" y="15"/>
                    <a:pt x="2" y="8"/>
                    <a:pt x="2" y="0"/>
                  </a:cubicBezTo>
                </a:path>
              </a:pathLst>
            </a:custGeom>
            <a:solidFill>
              <a:srgbClr val="FFFB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ïŝļiďê"/>
            <p:cNvSpPr/>
            <p:nvPr/>
          </p:nvSpPr>
          <p:spPr bwMode="auto">
            <a:xfrm>
              <a:off x="5087938" y="3754438"/>
              <a:ext cx="93663" cy="66675"/>
            </a:xfrm>
            <a:custGeom>
              <a:avLst/>
              <a:gdLst>
                <a:gd name="T0" fmla="*/ 0 w 21"/>
                <a:gd name="T1" fmla="*/ 15 h 15"/>
                <a:gd name="T2" fmla="*/ 0 w 21"/>
                <a:gd name="T3" fmla="*/ 15 h 15"/>
                <a:gd name="T4" fmla="*/ 0 w 21"/>
                <a:gd name="T5" fmla="*/ 15 h 15"/>
                <a:gd name="T6" fmla="*/ 0 w 21"/>
                <a:gd name="T7" fmla="*/ 15 h 15"/>
                <a:gd name="T8" fmla="*/ 0 w 21"/>
                <a:gd name="T9" fmla="*/ 15 h 15"/>
                <a:gd name="T10" fmla="*/ 0 w 21"/>
                <a:gd name="T11" fmla="*/ 15 h 15"/>
                <a:gd name="T12" fmla="*/ 0 w 21"/>
                <a:gd name="T13" fmla="*/ 15 h 15"/>
                <a:gd name="T14" fmla="*/ 21 w 21"/>
                <a:gd name="T15" fmla="*/ 0 h 15"/>
                <a:gd name="T16" fmla="*/ 21 w 21"/>
                <a:gd name="T17" fmla="*/ 0 h 15"/>
                <a:gd name="T18" fmla="*/ 4 w 21"/>
                <a:gd name="T19" fmla="*/ 14 h 15"/>
                <a:gd name="T20" fmla="*/ 0 w 21"/>
                <a:gd name="T21" fmla="*/ 15 h 15"/>
                <a:gd name="T22" fmla="*/ 0 w 21"/>
                <a:gd name="T23" fmla="*/ 15 h 15"/>
                <a:gd name="T24" fmla="*/ 21 w 2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15">
                  <a:moveTo>
                    <a:pt x="0" y="15"/>
                  </a:moveTo>
                  <a:cubicBezTo>
                    <a:pt x="0" y="15"/>
                    <a:pt x="0" y="15"/>
                    <a:pt x="0" y="15"/>
                  </a:cubicBezTo>
                  <a:cubicBezTo>
                    <a:pt x="0" y="15"/>
                    <a:pt x="0" y="15"/>
                    <a:pt x="0" y="15"/>
                  </a:cubicBezTo>
                  <a:moveTo>
                    <a:pt x="0" y="15"/>
                  </a:moveTo>
                  <a:cubicBezTo>
                    <a:pt x="0" y="15"/>
                    <a:pt x="0" y="15"/>
                    <a:pt x="0" y="15"/>
                  </a:cubicBezTo>
                  <a:cubicBezTo>
                    <a:pt x="0" y="15"/>
                    <a:pt x="0" y="15"/>
                    <a:pt x="0" y="15"/>
                  </a:cubicBezTo>
                  <a:cubicBezTo>
                    <a:pt x="0" y="15"/>
                    <a:pt x="0" y="15"/>
                    <a:pt x="0" y="15"/>
                  </a:cubicBezTo>
                  <a:moveTo>
                    <a:pt x="21" y="0"/>
                  </a:moveTo>
                  <a:cubicBezTo>
                    <a:pt x="21" y="0"/>
                    <a:pt x="21" y="0"/>
                    <a:pt x="21" y="0"/>
                  </a:cubicBezTo>
                  <a:cubicBezTo>
                    <a:pt x="16" y="8"/>
                    <a:pt x="10" y="13"/>
                    <a:pt x="4" y="14"/>
                  </a:cubicBezTo>
                  <a:cubicBezTo>
                    <a:pt x="3" y="15"/>
                    <a:pt x="1" y="15"/>
                    <a:pt x="0" y="15"/>
                  </a:cubicBezTo>
                  <a:cubicBezTo>
                    <a:pt x="0" y="15"/>
                    <a:pt x="0" y="15"/>
                    <a:pt x="0" y="15"/>
                  </a:cubicBezTo>
                  <a:cubicBezTo>
                    <a:pt x="8" y="15"/>
                    <a:pt x="15" y="9"/>
                    <a:pt x="21" y="0"/>
                  </a:cubicBezTo>
                </a:path>
              </a:pathLst>
            </a:custGeom>
            <a:solidFill>
              <a:srgbClr val="FFE7A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ïṩḷïďê"/>
            <p:cNvSpPr/>
            <p:nvPr/>
          </p:nvSpPr>
          <p:spPr bwMode="auto">
            <a:xfrm>
              <a:off x="5078413" y="3273426"/>
              <a:ext cx="171450" cy="547688"/>
            </a:xfrm>
            <a:custGeom>
              <a:avLst/>
              <a:gdLst>
                <a:gd name="T0" fmla="*/ 32 w 38"/>
                <a:gd name="T1" fmla="*/ 0 h 122"/>
                <a:gd name="T2" fmla="*/ 22 w 38"/>
                <a:gd name="T3" fmla="*/ 3 h 122"/>
                <a:gd name="T4" fmla="*/ 27 w 38"/>
                <a:gd name="T5" fmla="*/ 39 h 122"/>
                <a:gd name="T6" fmla="*/ 0 w 38"/>
                <a:gd name="T7" fmla="*/ 115 h 122"/>
                <a:gd name="T8" fmla="*/ 2 w 38"/>
                <a:gd name="T9" fmla="*/ 122 h 122"/>
                <a:gd name="T10" fmla="*/ 2 w 38"/>
                <a:gd name="T11" fmla="*/ 122 h 122"/>
                <a:gd name="T12" fmla="*/ 6 w 38"/>
                <a:gd name="T13" fmla="*/ 121 h 122"/>
                <a:gd name="T14" fmla="*/ 23 w 38"/>
                <a:gd name="T15" fmla="*/ 107 h 122"/>
                <a:gd name="T16" fmla="*/ 36 w 38"/>
                <a:gd name="T17" fmla="*/ 68 h 122"/>
                <a:gd name="T18" fmla="*/ 38 w 38"/>
                <a:gd name="T19" fmla="*/ 46 h 122"/>
                <a:gd name="T20" fmla="*/ 38 w 38"/>
                <a:gd name="T21" fmla="*/ 45 h 122"/>
                <a:gd name="T22" fmla="*/ 38 w 38"/>
                <a:gd name="T23" fmla="*/ 45 h 122"/>
                <a:gd name="T24" fmla="*/ 38 w 38"/>
                <a:gd name="T25" fmla="*/ 45 h 122"/>
                <a:gd name="T26" fmla="*/ 38 w 38"/>
                <a:gd name="T27" fmla="*/ 45 h 122"/>
                <a:gd name="T28" fmla="*/ 38 w 38"/>
                <a:gd name="T29" fmla="*/ 45 h 122"/>
                <a:gd name="T30" fmla="*/ 38 w 38"/>
                <a:gd name="T31" fmla="*/ 45 h 122"/>
                <a:gd name="T32" fmla="*/ 38 w 38"/>
                <a:gd name="T33" fmla="*/ 45 h 122"/>
                <a:gd name="T34" fmla="*/ 38 w 38"/>
                <a:gd name="T35" fmla="*/ 43 h 122"/>
                <a:gd name="T36" fmla="*/ 38 w 38"/>
                <a:gd name="T37" fmla="*/ 43 h 122"/>
                <a:gd name="T38" fmla="*/ 38 w 38"/>
                <a:gd name="T39" fmla="*/ 43 h 122"/>
                <a:gd name="T40" fmla="*/ 38 w 38"/>
                <a:gd name="T41" fmla="*/ 43 h 122"/>
                <a:gd name="T42" fmla="*/ 38 w 38"/>
                <a:gd name="T43" fmla="*/ 43 h 122"/>
                <a:gd name="T44" fmla="*/ 38 w 38"/>
                <a:gd name="T45" fmla="*/ 43 h 122"/>
                <a:gd name="T46" fmla="*/ 38 w 38"/>
                <a:gd name="T47" fmla="*/ 43 h 122"/>
                <a:gd name="T48" fmla="*/ 38 w 38"/>
                <a:gd name="T49" fmla="*/ 43 h 122"/>
                <a:gd name="T50" fmla="*/ 38 w 38"/>
                <a:gd name="T51" fmla="*/ 43 h 122"/>
                <a:gd name="T52" fmla="*/ 38 w 38"/>
                <a:gd name="T53" fmla="*/ 43 h 122"/>
                <a:gd name="T54" fmla="*/ 38 w 38"/>
                <a:gd name="T55" fmla="*/ 43 h 122"/>
                <a:gd name="T56" fmla="*/ 38 w 38"/>
                <a:gd name="T57" fmla="*/ 43 h 122"/>
                <a:gd name="T58" fmla="*/ 38 w 38"/>
                <a:gd name="T59" fmla="*/ 43 h 122"/>
                <a:gd name="T60" fmla="*/ 38 w 38"/>
                <a:gd name="T61" fmla="*/ 43 h 122"/>
                <a:gd name="T62" fmla="*/ 38 w 38"/>
                <a:gd name="T63" fmla="*/ 42 h 122"/>
                <a:gd name="T64" fmla="*/ 38 w 38"/>
                <a:gd name="T65" fmla="*/ 42 h 122"/>
                <a:gd name="T66" fmla="*/ 38 w 38"/>
                <a:gd name="T67" fmla="*/ 42 h 122"/>
                <a:gd name="T68" fmla="*/ 38 w 38"/>
                <a:gd name="T69" fmla="*/ 42 h 122"/>
                <a:gd name="T70" fmla="*/ 32 w 38"/>
                <a:gd name="T7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122">
                  <a:moveTo>
                    <a:pt x="32" y="0"/>
                  </a:moveTo>
                  <a:cubicBezTo>
                    <a:pt x="29" y="0"/>
                    <a:pt x="25" y="1"/>
                    <a:pt x="22" y="3"/>
                  </a:cubicBezTo>
                  <a:cubicBezTo>
                    <a:pt x="25" y="14"/>
                    <a:pt x="27" y="26"/>
                    <a:pt x="27" y="39"/>
                  </a:cubicBezTo>
                  <a:cubicBezTo>
                    <a:pt x="27" y="76"/>
                    <a:pt x="15" y="106"/>
                    <a:pt x="0" y="115"/>
                  </a:cubicBezTo>
                  <a:cubicBezTo>
                    <a:pt x="0" y="117"/>
                    <a:pt x="1" y="120"/>
                    <a:pt x="2" y="122"/>
                  </a:cubicBezTo>
                  <a:cubicBezTo>
                    <a:pt x="2" y="122"/>
                    <a:pt x="2" y="122"/>
                    <a:pt x="2" y="122"/>
                  </a:cubicBezTo>
                  <a:cubicBezTo>
                    <a:pt x="3" y="122"/>
                    <a:pt x="5" y="122"/>
                    <a:pt x="6" y="121"/>
                  </a:cubicBezTo>
                  <a:cubicBezTo>
                    <a:pt x="12" y="120"/>
                    <a:pt x="18" y="115"/>
                    <a:pt x="23" y="107"/>
                  </a:cubicBezTo>
                  <a:cubicBezTo>
                    <a:pt x="29" y="98"/>
                    <a:pt x="34" y="84"/>
                    <a:pt x="36" y="68"/>
                  </a:cubicBezTo>
                  <a:cubicBezTo>
                    <a:pt x="37" y="61"/>
                    <a:pt x="38" y="54"/>
                    <a:pt x="38" y="46"/>
                  </a:cubicBezTo>
                  <a:cubicBezTo>
                    <a:pt x="38" y="46"/>
                    <a:pt x="38" y="46"/>
                    <a:pt x="38" y="45"/>
                  </a:cubicBezTo>
                  <a:cubicBezTo>
                    <a:pt x="38" y="45"/>
                    <a:pt x="38" y="45"/>
                    <a:pt x="38" y="45"/>
                  </a:cubicBezTo>
                  <a:cubicBezTo>
                    <a:pt x="38" y="45"/>
                    <a:pt x="38" y="45"/>
                    <a:pt x="38" y="45"/>
                  </a:cubicBezTo>
                  <a:cubicBezTo>
                    <a:pt x="38" y="45"/>
                    <a:pt x="38" y="45"/>
                    <a:pt x="38" y="45"/>
                  </a:cubicBezTo>
                  <a:cubicBezTo>
                    <a:pt x="38" y="45"/>
                    <a:pt x="38" y="45"/>
                    <a:pt x="38" y="45"/>
                  </a:cubicBezTo>
                  <a:cubicBezTo>
                    <a:pt x="38" y="45"/>
                    <a:pt x="38" y="45"/>
                    <a:pt x="38" y="45"/>
                  </a:cubicBezTo>
                  <a:cubicBezTo>
                    <a:pt x="38" y="45"/>
                    <a:pt x="38" y="45"/>
                    <a:pt x="38" y="45"/>
                  </a:cubicBezTo>
                  <a:cubicBezTo>
                    <a:pt x="38" y="44"/>
                    <a:pt x="38" y="44"/>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3"/>
                  </a:cubicBezTo>
                  <a:cubicBezTo>
                    <a:pt x="38" y="43"/>
                    <a:pt x="38" y="43"/>
                    <a:pt x="38" y="42"/>
                  </a:cubicBezTo>
                  <a:cubicBezTo>
                    <a:pt x="38" y="42"/>
                    <a:pt x="38" y="42"/>
                    <a:pt x="38" y="42"/>
                  </a:cubicBezTo>
                  <a:cubicBezTo>
                    <a:pt x="38" y="42"/>
                    <a:pt x="38" y="42"/>
                    <a:pt x="38" y="42"/>
                  </a:cubicBezTo>
                  <a:cubicBezTo>
                    <a:pt x="38" y="42"/>
                    <a:pt x="38" y="42"/>
                    <a:pt x="38" y="42"/>
                  </a:cubicBezTo>
                  <a:cubicBezTo>
                    <a:pt x="38" y="27"/>
                    <a:pt x="36" y="12"/>
                    <a:pt x="32" y="0"/>
                  </a:cubicBezTo>
                </a:path>
              </a:pathLst>
            </a:custGeom>
            <a:solidFill>
              <a:srgbClr val="F3CB6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ṧ1îdè"/>
            <p:cNvSpPr/>
            <p:nvPr/>
          </p:nvSpPr>
          <p:spPr bwMode="auto">
            <a:xfrm>
              <a:off x="6708776" y="3663951"/>
              <a:ext cx="184150" cy="309563"/>
            </a:xfrm>
            <a:custGeom>
              <a:avLst/>
              <a:gdLst>
                <a:gd name="T0" fmla="*/ 82 w 116"/>
                <a:gd name="T1" fmla="*/ 195 h 195"/>
                <a:gd name="T2" fmla="*/ 71 w 116"/>
                <a:gd name="T3" fmla="*/ 195 h 195"/>
                <a:gd name="T4" fmla="*/ 48 w 116"/>
                <a:gd name="T5" fmla="*/ 173 h 195"/>
                <a:gd name="T6" fmla="*/ 0 w 116"/>
                <a:gd name="T7" fmla="*/ 187 h 195"/>
                <a:gd name="T8" fmla="*/ 37 w 116"/>
                <a:gd name="T9" fmla="*/ 0 h 195"/>
                <a:gd name="T10" fmla="*/ 116 w 116"/>
                <a:gd name="T11" fmla="*/ 14 h 195"/>
                <a:gd name="T12" fmla="*/ 82 w 11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116" h="195">
                  <a:moveTo>
                    <a:pt x="82" y="195"/>
                  </a:moveTo>
                  <a:lnTo>
                    <a:pt x="71" y="195"/>
                  </a:lnTo>
                  <a:lnTo>
                    <a:pt x="48" y="173"/>
                  </a:lnTo>
                  <a:lnTo>
                    <a:pt x="0" y="187"/>
                  </a:lnTo>
                  <a:lnTo>
                    <a:pt x="37" y="0"/>
                  </a:lnTo>
                  <a:lnTo>
                    <a:pt x="116" y="14"/>
                  </a:lnTo>
                  <a:lnTo>
                    <a:pt x="82" y="195"/>
                  </a:lnTo>
                  <a:close/>
                </a:path>
              </a:pathLst>
            </a:custGeom>
            <a:solidFill>
              <a:srgbClr val="FFA50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ṥľiďê"/>
            <p:cNvSpPr/>
            <p:nvPr/>
          </p:nvSpPr>
          <p:spPr bwMode="auto">
            <a:xfrm>
              <a:off x="6708776" y="3663951"/>
              <a:ext cx="184150" cy="309563"/>
            </a:xfrm>
            <a:custGeom>
              <a:avLst/>
              <a:gdLst>
                <a:gd name="T0" fmla="*/ 82 w 116"/>
                <a:gd name="T1" fmla="*/ 195 h 195"/>
                <a:gd name="T2" fmla="*/ 71 w 116"/>
                <a:gd name="T3" fmla="*/ 195 h 195"/>
                <a:gd name="T4" fmla="*/ 48 w 116"/>
                <a:gd name="T5" fmla="*/ 173 h 195"/>
                <a:gd name="T6" fmla="*/ 0 w 116"/>
                <a:gd name="T7" fmla="*/ 187 h 195"/>
                <a:gd name="T8" fmla="*/ 37 w 116"/>
                <a:gd name="T9" fmla="*/ 0 h 195"/>
                <a:gd name="T10" fmla="*/ 116 w 116"/>
                <a:gd name="T11" fmla="*/ 14 h 195"/>
                <a:gd name="T12" fmla="*/ 82 w 11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116" h="195">
                  <a:moveTo>
                    <a:pt x="82" y="195"/>
                  </a:moveTo>
                  <a:lnTo>
                    <a:pt x="71" y="195"/>
                  </a:lnTo>
                  <a:lnTo>
                    <a:pt x="48" y="173"/>
                  </a:lnTo>
                  <a:lnTo>
                    <a:pt x="0" y="187"/>
                  </a:lnTo>
                  <a:lnTo>
                    <a:pt x="37" y="0"/>
                  </a:lnTo>
                  <a:lnTo>
                    <a:pt x="116" y="14"/>
                  </a:lnTo>
                  <a:lnTo>
                    <a:pt x="82"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ṧlïde"/>
            <p:cNvSpPr/>
            <p:nvPr/>
          </p:nvSpPr>
          <p:spPr bwMode="auto">
            <a:xfrm>
              <a:off x="6700838" y="3924301"/>
              <a:ext cx="84138" cy="36513"/>
            </a:xfrm>
            <a:custGeom>
              <a:avLst/>
              <a:gdLst>
                <a:gd name="T0" fmla="*/ 45 w 53"/>
                <a:gd name="T1" fmla="*/ 0 h 23"/>
                <a:gd name="T2" fmla="*/ 0 w 53"/>
                <a:gd name="T3" fmla="*/ 14 h 23"/>
                <a:gd name="T4" fmla="*/ 5 w 53"/>
                <a:gd name="T5" fmla="*/ 23 h 23"/>
                <a:gd name="T6" fmla="*/ 53 w 53"/>
                <a:gd name="T7" fmla="*/ 9 h 23"/>
                <a:gd name="T8" fmla="*/ 45 w 53"/>
                <a:gd name="T9" fmla="*/ 0 h 23"/>
              </a:gdLst>
              <a:ahLst/>
              <a:cxnLst>
                <a:cxn ang="0">
                  <a:pos x="T0" y="T1"/>
                </a:cxn>
                <a:cxn ang="0">
                  <a:pos x="T2" y="T3"/>
                </a:cxn>
                <a:cxn ang="0">
                  <a:pos x="T4" y="T5"/>
                </a:cxn>
                <a:cxn ang="0">
                  <a:pos x="T6" y="T7"/>
                </a:cxn>
                <a:cxn ang="0">
                  <a:pos x="T8" y="T9"/>
                </a:cxn>
              </a:cxnLst>
              <a:rect l="0" t="0" r="r" b="b"/>
              <a:pathLst>
                <a:path w="53" h="23">
                  <a:moveTo>
                    <a:pt x="45" y="0"/>
                  </a:moveTo>
                  <a:lnTo>
                    <a:pt x="0" y="14"/>
                  </a:lnTo>
                  <a:lnTo>
                    <a:pt x="5" y="23"/>
                  </a:lnTo>
                  <a:lnTo>
                    <a:pt x="53" y="9"/>
                  </a:lnTo>
                  <a:lnTo>
                    <a:pt x="45" y="0"/>
                  </a:lnTo>
                  <a:close/>
                </a:path>
              </a:pathLst>
            </a:custGeom>
            <a:solidFill>
              <a:srgbClr val="FA870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ṧ1iḍè"/>
            <p:cNvSpPr/>
            <p:nvPr/>
          </p:nvSpPr>
          <p:spPr bwMode="auto">
            <a:xfrm>
              <a:off x="6700838" y="3656013"/>
              <a:ext cx="184150" cy="317500"/>
            </a:xfrm>
            <a:custGeom>
              <a:avLst/>
              <a:gdLst>
                <a:gd name="T0" fmla="*/ 76 w 116"/>
                <a:gd name="T1" fmla="*/ 200 h 200"/>
                <a:gd name="T2" fmla="*/ 45 w 116"/>
                <a:gd name="T3" fmla="*/ 169 h 200"/>
                <a:gd name="T4" fmla="*/ 0 w 116"/>
                <a:gd name="T5" fmla="*/ 183 h 200"/>
                <a:gd name="T6" fmla="*/ 36 w 116"/>
                <a:gd name="T7" fmla="*/ 0 h 200"/>
                <a:gd name="T8" fmla="*/ 116 w 116"/>
                <a:gd name="T9" fmla="*/ 14 h 200"/>
                <a:gd name="T10" fmla="*/ 76 w 116"/>
                <a:gd name="T11" fmla="*/ 200 h 200"/>
              </a:gdLst>
              <a:ahLst/>
              <a:cxnLst>
                <a:cxn ang="0">
                  <a:pos x="T0" y="T1"/>
                </a:cxn>
                <a:cxn ang="0">
                  <a:pos x="T2" y="T3"/>
                </a:cxn>
                <a:cxn ang="0">
                  <a:pos x="T4" y="T5"/>
                </a:cxn>
                <a:cxn ang="0">
                  <a:pos x="T6" y="T7"/>
                </a:cxn>
                <a:cxn ang="0">
                  <a:pos x="T8" y="T9"/>
                </a:cxn>
                <a:cxn ang="0">
                  <a:pos x="T10" y="T11"/>
                </a:cxn>
              </a:cxnLst>
              <a:rect l="0" t="0" r="r" b="b"/>
              <a:pathLst>
                <a:path w="116" h="200">
                  <a:moveTo>
                    <a:pt x="76" y="200"/>
                  </a:moveTo>
                  <a:lnTo>
                    <a:pt x="45" y="169"/>
                  </a:lnTo>
                  <a:lnTo>
                    <a:pt x="0" y="183"/>
                  </a:lnTo>
                  <a:lnTo>
                    <a:pt x="36" y="0"/>
                  </a:lnTo>
                  <a:lnTo>
                    <a:pt x="116" y="14"/>
                  </a:lnTo>
                  <a:lnTo>
                    <a:pt x="76" y="200"/>
                  </a:lnTo>
                  <a:close/>
                </a:path>
              </a:pathLst>
            </a:custGeom>
            <a:solidFill>
              <a:srgbClr val="FAC85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íšlïḑê"/>
            <p:cNvSpPr/>
            <p:nvPr/>
          </p:nvSpPr>
          <p:spPr bwMode="auto">
            <a:xfrm>
              <a:off x="6700838" y="3656013"/>
              <a:ext cx="184150" cy="317500"/>
            </a:xfrm>
            <a:custGeom>
              <a:avLst/>
              <a:gdLst>
                <a:gd name="T0" fmla="*/ 76 w 116"/>
                <a:gd name="T1" fmla="*/ 200 h 200"/>
                <a:gd name="T2" fmla="*/ 45 w 116"/>
                <a:gd name="T3" fmla="*/ 169 h 200"/>
                <a:gd name="T4" fmla="*/ 0 w 116"/>
                <a:gd name="T5" fmla="*/ 183 h 200"/>
                <a:gd name="T6" fmla="*/ 36 w 116"/>
                <a:gd name="T7" fmla="*/ 0 h 200"/>
                <a:gd name="T8" fmla="*/ 116 w 116"/>
                <a:gd name="T9" fmla="*/ 14 h 200"/>
                <a:gd name="T10" fmla="*/ 76 w 116"/>
                <a:gd name="T11" fmla="*/ 200 h 200"/>
              </a:gdLst>
              <a:ahLst/>
              <a:cxnLst>
                <a:cxn ang="0">
                  <a:pos x="T0" y="T1"/>
                </a:cxn>
                <a:cxn ang="0">
                  <a:pos x="T2" y="T3"/>
                </a:cxn>
                <a:cxn ang="0">
                  <a:pos x="T4" y="T5"/>
                </a:cxn>
                <a:cxn ang="0">
                  <a:pos x="T6" y="T7"/>
                </a:cxn>
                <a:cxn ang="0">
                  <a:pos x="T8" y="T9"/>
                </a:cxn>
                <a:cxn ang="0">
                  <a:pos x="T10" y="T11"/>
                </a:cxn>
              </a:cxnLst>
              <a:rect l="0" t="0" r="r" b="b"/>
              <a:pathLst>
                <a:path w="116" h="200">
                  <a:moveTo>
                    <a:pt x="76" y="200"/>
                  </a:moveTo>
                  <a:lnTo>
                    <a:pt x="45" y="169"/>
                  </a:lnTo>
                  <a:lnTo>
                    <a:pt x="0" y="183"/>
                  </a:lnTo>
                  <a:lnTo>
                    <a:pt x="36" y="0"/>
                  </a:lnTo>
                  <a:lnTo>
                    <a:pt x="116" y="14"/>
                  </a:lnTo>
                  <a:lnTo>
                    <a:pt x="76"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ŝ1iḑê"/>
            <p:cNvSpPr/>
            <p:nvPr/>
          </p:nvSpPr>
          <p:spPr bwMode="auto">
            <a:xfrm>
              <a:off x="6915151" y="3673476"/>
              <a:ext cx="184150" cy="309563"/>
            </a:xfrm>
            <a:custGeom>
              <a:avLst/>
              <a:gdLst>
                <a:gd name="T0" fmla="*/ 34 w 116"/>
                <a:gd name="T1" fmla="*/ 195 h 195"/>
                <a:gd name="T2" fmla="*/ 46 w 116"/>
                <a:gd name="T3" fmla="*/ 195 h 195"/>
                <a:gd name="T4" fmla="*/ 68 w 116"/>
                <a:gd name="T5" fmla="*/ 172 h 195"/>
                <a:gd name="T6" fmla="*/ 116 w 116"/>
                <a:gd name="T7" fmla="*/ 187 h 195"/>
                <a:gd name="T8" fmla="*/ 80 w 116"/>
                <a:gd name="T9" fmla="*/ 0 h 195"/>
                <a:gd name="T10" fmla="*/ 0 w 116"/>
                <a:gd name="T11" fmla="*/ 14 h 195"/>
                <a:gd name="T12" fmla="*/ 34 w 11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116" h="195">
                  <a:moveTo>
                    <a:pt x="34" y="195"/>
                  </a:moveTo>
                  <a:lnTo>
                    <a:pt x="46" y="195"/>
                  </a:lnTo>
                  <a:lnTo>
                    <a:pt x="68" y="172"/>
                  </a:lnTo>
                  <a:lnTo>
                    <a:pt x="116" y="187"/>
                  </a:lnTo>
                  <a:lnTo>
                    <a:pt x="80" y="0"/>
                  </a:lnTo>
                  <a:lnTo>
                    <a:pt x="0" y="14"/>
                  </a:lnTo>
                  <a:lnTo>
                    <a:pt x="34" y="195"/>
                  </a:lnTo>
                  <a:close/>
                </a:path>
              </a:pathLst>
            </a:custGeom>
            <a:solidFill>
              <a:srgbClr val="FFA50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šľîďé"/>
            <p:cNvSpPr/>
            <p:nvPr/>
          </p:nvSpPr>
          <p:spPr bwMode="auto">
            <a:xfrm>
              <a:off x="6915151" y="3673476"/>
              <a:ext cx="184150" cy="309563"/>
            </a:xfrm>
            <a:custGeom>
              <a:avLst/>
              <a:gdLst>
                <a:gd name="T0" fmla="*/ 34 w 116"/>
                <a:gd name="T1" fmla="*/ 195 h 195"/>
                <a:gd name="T2" fmla="*/ 46 w 116"/>
                <a:gd name="T3" fmla="*/ 195 h 195"/>
                <a:gd name="T4" fmla="*/ 68 w 116"/>
                <a:gd name="T5" fmla="*/ 172 h 195"/>
                <a:gd name="T6" fmla="*/ 116 w 116"/>
                <a:gd name="T7" fmla="*/ 187 h 195"/>
                <a:gd name="T8" fmla="*/ 80 w 116"/>
                <a:gd name="T9" fmla="*/ 0 h 195"/>
                <a:gd name="T10" fmla="*/ 0 w 116"/>
                <a:gd name="T11" fmla="*/ 14 h 195"/>
                <a:gd name="T12" fmla="*/ 34 w 11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116" h="195">
                  <a:moveTo>
                    <a:pt x="34" y="195"/>
                  </a:moveTo>
                  <a:lnTo>
                    <a:pt x="46" y="195"/>
                  </a:lnTo>
                  <a:lnTo>
                    <a:pt x="68" y="172"/>
                  </a:lnTo>
                  <a:lnTo>
                    <a:pt x="116" y="187"/>
                  </a:lnTo>
                  <a:lnTo>
                    <a:pt x="80" y="0"/>
                  </a:lnTo>
                  <a:lnTo>
                    <a:pt x="0" y="14"/>
                  </a:lnTo>
                  <a:lnTo>
                    <a:pt x="34" y="1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ṥḷîḓe"/>
            <p:cNvSpPr/>
            <p:nvPr/>
          </p:nvSpPr>
          <p:spPr bwMode="auto">
            <a:xfrm>
              <a:off x="7023101" y="3933826"/>
              <a:ext cx="85725" cy="36513"/>
            </a:xfrm>
            <a:custGeom>
              <a:avLst/>
              <a:gdLst>
                <a:gd name="T0" fmla="*/ 9 w 54"/>
                <a:gd name="T1" fmla="*/ 0 h 23"/>
                <a:gd name="T2" fmla="*/ 54 w 54"/>
                <a:gd name="T3" fmla="*/ 14 h 23"/>
                <a:gd name="T4" fmla="*/ 48 w 54"/>
                <a:gd name="T5" fmla="*/ 23 h 23"/>
                <a:gd name="T6" fmla="*/ 0 w 54"/>
                <a:gd name="T7" fmla="*/ 8 h 23"/>
                <a:gd name="T8" fmla="*/ 9 w 54"/>
                <a:gd name="T9" fmla="*/ 0 h 23"/>
              </a:gdLst>
              <a:ahLst/>
              <a:cxnLst>
                <a:cxn ang="0">
                  <a:pos x="T0" y="T1"/>
                </a:cxn>
                <a:cxn ang="0">
                  <a:pos x="T2" y="T3"/>
                </a:cxn>
                <a:cxn ang="0">
                  <a:pos x="T4" y="T5"/>
                </a:cxn>
                <a:cxn ang="0">
                  <a:pos x="T6" y="T7"/>
                </a:cxn>
                <a:cxn ang="0">
                  <a:pos x="T8" y="T9"/>
                </a:cxn>
              </a:cxnLst>
              <a:rect l="0" t="0" r="r" b="b"/>
              <a:pathLst>
                <a:path w="54" h="23">
                  <a:moveTo>
                    <a:pt x="9" y="0"/>
                  </a:moveTo>
                  <a:lnTo>
                    <a:pt x="54" y="14"/>
                  </a:lnTo>
                  <a:lnTo>
                    <a:pt x="48" y="23"/>
                  </a:lnTo>
                  <a:lnTo>
                    <a:pt x="0" y="8"/>
                  </a:lnTo>
                  <a:lnTo>
                    <a:pt x="9" y="0"/>
                  </a:lnTo>
                  <a:close/>
                </a:path>
              </a:pathLst>
            </a:custGeom>
            <a:solidFill>
              <a:srgbClr val="FA870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îSľîḑe"/>
            <p:cNvSpPr/>
            <p:nvPr/>
          </p:nvSpPr>
          <p:spPr bwMode="auto">
            <a:xfrm>
              <a:off x="6924676" y="3663951"/>
              <a:ext cx="184150" cy="319088"/>
            </a:xfrm>
            <a:custGeom>
              <a:avLst/>
              <a:gdLst>
                <a:gd name="T0" fmla="*/ 40 w 116"/>
                <a:gd name="T1" fmla="*/ 201 h 201"/>
                <a:gd name="T2" fmla="*/ 71 w 116"/>
                <a:gd name="T3" fmla="*/ 170 h 201"/>
                <a:gd name="T4" fmla="*/ 116 w 116"/>
                <a:gd name="T5" fmla="*/ 184 h 201"/>
                <a:gd name="T6" fmla="*/ 79 w 116"/>
                <a:gd name="T7" fmla="*/ 0 h 201"/>
                <a:gd name="T8" fmla="*/ 0 w 116"/>
                <a:gd name="T9" fmla="*/ 14 h 201"/>
                <a:gd name="T10" fmla="*/ 40 w 116"/>
                <a:gd name="T11" fmla="*/ 201 h 201"/>
              </a:gdLst>
              <a:ahLst/>
              <a:cxnLst>
                <a:cxn ang="0">
                  <a:pos x="T0" y="T1"/>
                </a:cxn>
                <a:cxn ang="0">
                  <a:pos x="T2" y="T3"/>
                </a:cxn>
                <a:cxn ang="0">
                  <a:pos x="T4" y="T5"/>
                </a:cxn>
                <a:cxn ang="0">
                  <a:pos x="T6" y="T7"/>
                </a:cxn>
                <a:cxn ang="0">
                  <a:pos x="T8" y="T9"/>
                </a:cxn>
                <a:cxn ang="0">
                  <a:pos x="T10" y="T11"/>
                </a:cxn>
              </a:cxnLst>
              <a:rect l="0" t="0" r="r" b="b"/>
              <a:pathLst>
                <a:path w="116" h="201">
                  <a:moveTo>
                    <a:pt x="40" y="201"/>
                  </a:moveTo>
                  <a:lnTo>
                    <a:pt x="71" y="170"/>
                  </a:lnTo>
                  <a:lnTo>
                    <a:pt x="116" y="184"/>
                  </a:lnTo>
                  <a:lnTo>
                    <a:pt x="79" y="0"/>
                  </a:lnTo>
                  <a:lnTo>
                    <a:pt x="0" y="14"/>
                  </a:lnTo>
                  <a:lnTo>
                    <a:pt x="40" y="201"/>
                  </a:lnTo>
                  <a:close/>
                </a:path>
              </a:pathLst>
            </a:custGeom>
            <a:solidFill>
              <a:srgbClr val="FAC85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şľïdè"/>
            <p:cNvSpPr/>
            <p:nvPr/>
          </p:nvSpPr>
          <p:spPr bwMode="auto">
            <a:xfrm>
              <a:off x="6924676" y="3663951"/>
              <a:ext cx="184150" cy="319088"/>
            </a:xfrm>
            <a:custGeom>
              <a:avLst/>
              <a:gdLst>
                <a:gd name="T0" fmla="*/ 40 w 116"/>
                <a:gd name="T1" fmla="*/ 201 h 201"/>
                <a:gd name="T2" fmla="*/ 71 w 116"/>
                <a:gd name="T3" fmla="*/ 170 h 201"/>
                <a:gd name="T4" fmla="*/ 116 w 116"/>
                <a:gd name="T5" fmla="*/ 184 h 201"/>
                <a:gd name="T6" fmla="*/ 79 w 116"/>
                <a:gd name="T7" fmla="*/ 0 h 201"/>
                <a:gd name="T8" fmla="*/ 0 w 116"/>
                <a:gd name="T9" fmla="*/ 14 h 201"/>
                <a:gd name="T10" fmla="*/ 40 w 116"/>
                <a:gd name="T11" fmla="*/ 201 h 201"/>
              </a:gdLst>
              <a:ahLst/>
              <a:cxnLst>
                <a:cxn ang="0">
                  <a:pos x="T0" y="T1"/>
                </a:cxn>
                <a:cxn ang="0">
                  <a:pos x="T2" y="T3"/>
                </a:cxn>
                <a:cxn ang="0">
                  <a:pos x="T4" y="T5"/>
                </a:cxn>
                <a:cxn ang="0">
                  <a:pos x="T6" y="T7"/>
                </a:cxn>
                <a:cxn ang="0">
                  <a:pos x="T8" y="T9"/>
                </a:cxn>
                <a:cxn ang="0">
                  <a:pos x="T10" y="T11"/>
                </a:cxn>
              </a:cxnLst>
              <a:rect l="0" t="0" r="r" b="b"/>
              <a:pathLst>
                <a:path w="116" h="201">
                  <a:moveTo>
                    <a:pt x="40" y="201"/>
                  </a:moveTo>
                  <a:lnTo>
                    <a:pt x="71" y="170"/>
                  </a:lnTo>
                  <a:lnTo>
                    <a:pt x="116" y="184"/>
                  </a:lnTo>
                  <a:lnTo>
                    <a:pt x="79" y="0"/>
                  </a:lnTo>
                  <a:lnTo>
                    <a:pt x="0" y="14"/>
                  </a:lnTo>
                  <a:lnTo>
                    <a:pt x="40" y="2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ś1íḓè"/>
            <p:cNvSpPr/>
            <p:nvPr/>
          </p:nvSpPr>
          <p:spPr bwMode="auto">
            <a:xfrm>
              <a:off x="6740526" y="3717926"/>
              <a:ext cx="139700" cy="76200"/>
            </a:xfrm>
            <a:custGeom>
              <a:avLst/>
              <a:gdLst>
                <a:gd name="T0" fmla="*/ 31 w 31"/>
                <a:gd name="T1" fmla="*/ 11 h 17"/>
                <a:gd name="T2" fmla="*/ 30 w 31"/>
                <a:gd name="T3" fmla="*/ 17 h 17"/>
                <a:gd name="T4" fmla="*/ 30 w 31"/>
                <a:gd name="T5" fmla="*/ 17 h 17"/>
                <a:gd name="T6" fmla="*/ 31 w 31"/>
                <a:gd name="T7" fmla="*/ 11 h 17"/>
                <a:gd name="T8" fmla="*/ 31 w 31"/>
                <a:gd name="T9" fmla="*/ 11 h 17"/>
                <a:gd name="T10" fmla="*/ 1 w 31"/>
                <a:gd name="T11" fmla="*/ 0 h 17"/>
                <a:gd name="T12" fmla="*/ 1 w 31"/>
                <a:gd name="T13" fmla="*/ 0 h 17"/>
                <a:gd name="T14" fmla="*/ 0 w 31"/>
                <a:gd name="T15" fmla="*/ 4 h 17"/>
                <a:gd name="T16" fmla="*/ 0 w 31"/>
                <a:gd name="T17" fmla="*/ 4 h 17"/>
                <a:gd name="T18" fmla="*/ 1 w 31"/>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7">
                  <a:moveTo>
                    <a:pt x="31" y="11"/>
                  </a:moveTo>
                  <a:cubicBezTo>
                    <a:pt x="30" y="17"/>
                    <a:pt x="30" y="17"/>
                    <a:pt x="30" y="17"/>
                  </a:cubicBezTo>
                  <a:cubicBezTo>
                    <a:pt x="30" y="17"/>
                    <a:pt x="30" y="17"/>
                    <a:pt x="30" y="17"/>
                  </a:cubicBezTo>
                  <a:cubicBezTo>
                    <a:pt x="31" y="11"/>
                    <a:pt x="31" y="11"/>
                    <a:pt x="31" y="11"/>
                  </a:cubicBezTo>
                  <a:cubicBezTo>
                    <a:pt x="31" y="11"/>
                    <a:pt x="31" y="11"/>
                    <a:pt x="31" y="11"/>
                  </a:cubicBezTo>
                  <a:moveTo>
                    <a:pt x="1" y="0"/>
                  </a:moveTo>
                  <a:cubicBezTo>
                    <a:pt x="1" y="0"/>
                    <a:pt x="1" y="0"/>
                    <a:pt x="1" y="0"/>
                  </a:cubicBezTo>
                  <a:cubicBezTo>
                    <a:pt x="0" y="4"/>
                    <a:pt x="0" y="4"/>
                    <a:pt x="0" y="4"/>
                  </a:cubicBezTo>
                  <a:cubicBezTo>
                    <a:pt x="0" y="4"/>
                    <a:pt x="0" y="4"/>
                    <a:pt x="0" y="4"/>
                  </a:cubicBezTo>
                  <a:cubicBezTo>
                    <a:pt x="1" y="0"/>
                    <a:pt x="1" y="0"/>
                    <a:pt x="1" y="0"/>
                  </a:cubicBezTo>
                </a:path>
              </a:pathLst>
            </a:custGeom>
            <a:solidFill>
              <a:srgbClr val="9E2E1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Slíḍe"/>
            <p:cNvSpPr/>
            <p:nvPr/>
          </p:nvSpPr>
          <p:spPr bwMode="auto">
            <a:xfrm>
              <a:off x="6861176" y="3767138"/>
              <a:ext cx="19050" cy="26988"/>
            </a:xfrm>
            <a:custGeom>
              <a:avLst/>
              <a:gdLst>
                <a:gd name="T0" fmla="*/ 1 w 4"/>
                <a:gd name="T1" fmla="*/ 0 h 6"/>
                <a:gd name="T2" fmla="*/ 0 w 4"/>
                <a:gd name="T3" fmla="*/ 5 h 6"/>
                <a:gd name="T4" fmla="*/ 3 w 4"/>
                <a:gd name="T5" fmla="*/ 6 h 6"/>
                <a:gd name="T6" fmla="*/ 4 w 4"/>
                <a:gd name="T7" fmla="*/ 0 h 6"/>
                <a:gd name="T8" fmla="*/ 1 w 4"/>
                <a:gd name="T9" fmla="*/ 0 h 6"/>
              </a:gdLst>
              <a:ahLst/>
              <a:cxnLst>
                <a:cxn ang="0">
                  <a:pos x="T0" y="T1"/>
                </a:cxn>
                <a:cxn ang="0">
                  <a:pos x="T2" y="T3"/>
                </a:cxn>
                <a:cxn ang="0">
                  <a:pos x="T4" y="T5"/>
                </a:cxn>
                <a:cxn ang="0">
                  <a:pos x="T6" y="T7"/>
                </a:cxn>
                <a:cxn ang="0">
                  <a:pos x="T8" y="T9"/>
                </a:cxn>
              </a:cxnLst>
              <a:rect l="0" t="0" r="r" b="b"/>
              <a:pathLst>
                <a:path w="4" h="6">
                  <a:moveTo>
                    <a:pt x="1" y="0"/>
                  </a:moveTo>
                  <a:cubicBezTo>
                    <a:pt x="0" y="5"/>
                    <a:pt x="0" y="5"/>
                    <a:pt x="0" y="5"/>
                  </a:cubicBezTo>
                  <a:cubicBezTo>
                    <a:pt x="1" y="5"/>
                    <a:pt x="2" y="5"/>
                    <a:pt x="3" y="6"/>
                  </a:cubicBezTo>
                  <a:cubicBezTo>
                    <a:pt x="4" y="0"/>
                    <a:pt x="4" y="0"/>
                    <a:pt x="4" y="0"/>
                  </a:cubicBezTo>
                  <a:cubicBezTo>
                    <a:pt x="3" y="0"/>
                    <a:pt x="2" y="0"/>
                    <a:pt x="1" y="0"/>
                  </a:cubicBezTo>
                </a:path>
              </a:pathLst>
            </a:custGeom>
            <a:solidFill>
              <a:srgbClr val="ED990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îŝḷíďê"/>
            <p:cNvSpPr/>
            <p:nvPr/>
          </p:nvSpPr>
          <p:spPr bwMode="auto">
            <a:xfrm>
              <a:off x="6740526" y="3709988"/>
              <a:ext cx="125413" cy="79375"/>
            </a:xfrm>
            <a:custGeom>
              <a:avLst/>
              <a:gdLst>
                <a:gd name="T0" fmla="*/ 3 w 28"/>
                <a:gd name="T1" fmla="*/ 0 h 18"/>
                <a:gd name="T2" fmla="*/ 3 w 28"/>
                <a:gd name="T3" fmla="*/ 0 h 18"/>
                <a:gd name="T4" fmla="*/ 2 w 28"/>
                <a:gd name="T5" fmla="*/ 0 h 18"/>
                <a:gd name="T6" fmla="*/ 2 w 28"/>
                <a:gd name="T7" fmla="*/ 0 h 18"/>
                <a:gd name="T8" fmla="*/ 1 w 28"/>
                <a:gd name="T9" fmla="*/ 2 h 18"/>
                <a:gd name="T10" fmla="*/ 0 w 28"/>
                <a:gd name="T11" fmla="*/ 6 h 18"/>
                <a:gd name="T12" fmla="*/ 2 w 28"/>
                <a:gd name="T13" fmla="*/ 6 h 18"/>
                <a:gd name="T14" fmla="*/ 3 w 28"/>
                <a:gd name="T15" fmla="*/ 6 h 18"/>
                <a:gd name="T16" fmla="*/ 3 w 28"/>
                <a:gd name="T17" fmla="*/ 6 h 18"/>
                <a:gd name="T18" fmla="*/ 19 w 28"/>
                <a:gd name="T19" fmla="*/ 12 h 18"/>
                <a:gd name="T20" fmla="*/ 27 w 28"/>
                <a:gd name="T21" fmla="*/ 18 h 18"/>
                <a:gd name="T22" fmla="*/ 28 w 28"/>
                <a:gd name="T23" fmla="*/ 13 h 18"/>
                <a:gd name="T24" fmla="*/ 19 w 28"/>
                <a:gd name="T25" fmla="*/ 7 h 18"/>
                <a:gd name="T26" fmla="*/ 3 w 28"/>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8">
                  <a:moveTo>
                    <a:pt x="3" y="0"/>
                  </a:moveTo>
                  <a:cubicBezTo>
                    <a:pt x="3" y="0"/>
                    <a:pt x="3" y="0"/>
                    <a:pt x="3" y="0"/>
                  </a:cubicBezTo>
                  <a:cubicBezTo>
                    <a:pt x="2" y="0"/>
                    <a:pt x="2" y="0"/>
                    <a:pt x="2" y="0"/>
                  </a:cubicBezTo>
                  <a:cubicBezTo>
                    <a:pt x="2" y="0"/>
                    <a:pt x="2" y="0"/>
                    <a:pt x="2" y="0"/>
                  </a:cubicBezTo>
                  <a:cubicBezTo>
                    <a:pt x="1" y="2"/>
                    <a:pt x="1" y="2"/>
                    <a:pt x="1" y="2"/>
                  </a:cubicBezTo>
                  <a:cubicBezTo>
                    <a:pt x="0" y="6"/>
                    <a:pt x="0" y="6"/>
                    <a:pt x="0" y="6"/>
                  </a:cubicBezTo>
                  <a:cubicBezTo>
                    <a:pt x="1" y="6"/>
                    <a:pt x="1" y="6"/>
                    <a:pt x="2" y="6"/>
                  </a:cubicBezTo>
                  <a:cubicBezTo>
                    <a:pt x="2" y="6"/>
                    <a:pt x="2" y="6"/>
                    <a:pt x="3" y="6"/>
                  </a:cubicBezTo>
                  <a:cubicBezTo>
                    <a:pt x="3" y="6"/>
                    <a:pt x="3" y="6"/>
                    <a:pt x="3" y="6"/>
                  </a:cubicBezTo>
                  <a:cubicBezTo>
                    <a:pt x="9" y="6"/>
                    <a:pt x="15" y="8"/>
                    <a:pt x="19" y="12"/>
                  </a:cubicBezTo>
                  <a:cubicBezTo>
                    <a:pt x="21" y="15"/>
                    <a:pt x="24" y="17"/>
                    <a:pt x="27" y="18"/>
                  </a:cubicBezTo>
                  <a:cubicBezTo>
                    <a:pt x="28" y="13"/>
                    <a:pt x="28" y="13"/>
                    <a:pt x="28" y="13"/>
                  </a:cubicBezTo>
                  <a:cubicBezTo>
                    <a:pt x="25" y="12"/>
                    <a:pt x="21" y="10"/>
                    <a:pt x="19" y="7"/>
                  </a:cubicBezTo>
                  <a:cubicBezTo>
                    <a:pt x="15" y="3"/>
                    <a:pt x="9" y="0"/>
                    <a:pt x="3" y="0"/>
                  </a:cubicBezTo>
                </a:path>
              </a:pathLst>
            </a:custGeom>
            <a:solidFill>
              <a:srgbClr val="E8BA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ṣ1ídè"/>
            <p:cNvSpPr/>
            <p:nvPr/>
          </p:nvSpPr>
          <p:spPr bwMode="auto">
            <a:xfrm>
              <a:off x="7059613" y="3709988"/>
              <a:ext cx="0" cy="7938"/>
            </a:xfrm>
            <a:custGeom>
              <a:avLst/>
              <a:gdLst>
                <a:gd name="T0" fmla="*/ 0 h 2"/>
                <a:gd name="T1" fmla="*/ 0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2"/>
                    <a:pt x="0" y="2"/>
                    <a:pt x="0" y="2"/>
                  </a:cubicBezTo>
                  <a:cubicBezTo>
                    <a:pt x="0" y="2"/>
                    <a:pt x="0" y="2"/>
                    <a:pt x="0" y="2"/>
                  </a:cubicBezTo>
                  <a:cubicBezTo>
                    <a:pt x="0" y="0"/>
                    <a:pt x="0" y="0"/>
                    <a:pt x="0" y="0"/>
                  </a:cubicBezTo>
                </a:path>
              </a:pathLst>
            </a:custGeom>
            <a:solidFill>
              <a:srgbClr val="BA412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ŝ1ïḍé"/>
            <p:cNvSpPr/>
            <p:nvPr/>
          </p:nvSpPr>
          <p:spPr bwMode="auto">
            <a:xfrm>
              <a:off x="6929438" y="3717926"/>
              <a:ext cx="134938" cy="58738"/>
            </a:xfrm>
            <a:custGeom>
              <a:avLst/>
              <a:gdLst>
                <a:gd name="T0" fmla="*/ 0 w 30"/>
                <a:gd name="T1" fmla="*/ 10 h 13"/>
                <a:gd name="T2" fmla="*/ 0 w 30"/>
                <a:gd name="T3" fmla="*/ 10 h 13"/>
                <a:gd name="T4" fmla="*/ 0 w 30"/>
                <a:gd name="T5" fmla="*/ 13 h 13"/>
                <a:gd name="T6" fmla="*/ 0 w 30"/>
                <a:gd name="T7" fmla="*/ 10 h 13"/>
                <a:gd name="T8" fmla="*/ 29 w 30"/>
                <a:gd name="T9" fmla="*/ 0 h 13"/>
                <a:gd name="T10" fmla="*/ 29 w 30"/>
                <a:gd name="T11" fmla="*/ 0 h 13"/>
                <a:gd name="T12" fmla="*/ 30 w 30"/>
                <a:gd name="T13" fmla="*/ 3 h 13"/>
                <a:gd name="T14" fmla="*/ 29 w 3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
                  <a:moveTo>
                    <a:pt x="0" y="10"/>
                  </a:moveTo>
                  <a:cubicBezTo>
                    <a:pt x="0" y="10"/>
                    <a:pt x="0" y="10"/>
                    <a:pt x="0" y="10"/>
                  </a:cubicBezTo>
                  <a:cubicBezTo>
                    <a:pt x="0" y="13"/>
                    <a:pt x="0" y="13"/>
                    <a:pt x="0" y="13"/>
                  </a:cubicBezTo>
                  <a:cubicBezTo>
                    <a:pt x="0" y="10"/>
                    <a:pt x="0" y="10"/>
                    <a:pt x="0" y="10"/>
                  </a:cubicBezTo>
                  <a:moveTo>
                    <a:pt x="29" y="0"/>
                  </a:moveTo>
                  <a:cubicBezTo>
                    <a:pt x="29" y="0"/>
                    <a:pt x="29" y="0"/>
                    <a:pt x="29" y="0"/>
                  </a:cubicBezTo>
                  <a:cubicBezTo>
                    <a:pt x="30" y="3"/>
                    <a:pt x="30" y="3"/>
                    <a:pt x="30" y="3"/>
                  </a:cubicBezTo>
                  <a:cubicBezTo>
                    <a:pt x="29" y="0"/>
                    <a:pt x="29" y="0"/>
                    <a:pt x="29" y="0"/>
                  </a:cubicBezTo>
                </a:path>
              </a:pathLst>
            </a:custGeom>
            <a:solidFill>
              <a:srgbClr val="9E2E1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ṥḷiḑé"/>
            <p:cNvSpPr/>
            <p:nvPr/>
          </p:nvSpPr>
          <p:spPr bwMode="auto">
            <a:xfrm>
              <a:off x="6929438" y="3759201"/>
              <a:ext cx="12700" cy="26988"/>
            </a:xfrm>
            <a:custGeom>
              <a:avLst/>
              <a:gdLst>
                <a:gd name="T0" fmla="*/ 2 w 3"/>
                <a:gd name="T1" fmla="*/ 0 h 6"/>
                <a:gd name="T2" fmla="*/ 0 w 3"/>
                <a:gd name="T3" fmla="*/ 1 h 6"/>
                <a:gd name="T4" fmla="*/ 0 w 3"/>
                <a:gd name="T5" fmla="*/ 4 h 6"/>
                <a:gd name="T6" fmla="*/ 1 w 3"/>
                <a:gd name="T7" fmla="*/ 6 h 6"/>
                <a:gd name="T8" fmla="*/ 3 w 3"/>
                <a:gd name="T9" fmla="*/ 5 h 6"/>
                <a:gd name="T10" fmla="*/ 2 w 3"/>
                <a:gd name="T11" fmla="*/ 0 h 6"/>
              </a:gdLst>
              <a:ahLst/>
              <a:cxnLst>
                <a:cxn ang="0">
                  <a:pos x="T0" y="T1"/>
                </a:cxn>
                <a:cxn ang="0">
                  <a:pos x="T2" y="T3"/>
                </a:cxn>
                <a:cxn ang="0">
                  <a:pos x="T4" y="T5"/>
                </a:cxn>
                <a:cxn ang="0">
                  <a:pos x="T6" y="T7"/>
                </a:cxn>
                <a:cxn ang="0">
                  <a:pos x="T8" y="T9"/>
                </a:cxn>
                <a:cxn ang="0">
                  <a:pos x="T10" y="T11"/>
                </a:cxn>
              </a:cxnLst>
              <a:rect l="0" t="0" r="r" b="b"/>
              <a:pathLst>
                <a:path w="3" h="6">
                  <a:moveTo>
                    <a:pt x="2" y="0"/>
                  </a:moveTo>
                  <a:cubicBezTo>
                    <a:pt x="1" y="0"/>
                    <a:pt x="1" y="1"/>
                    <a:pt x="0" y="1"/>
                  </a:cubicBezTo>
                  <a:cubicBezTo>
                    <a:pt x="0" y="4"/>
                    <a:pt x="0" y="4"/>
                    <a:pt x="0" y="4"/>
                  </a:cubicBezTo>
                  <a:cubicBezTo>
                    <a:pt x="1" y="6"/>
                    <a:pt x="1" y="6"/>
                    <a:pt x="1" y="6"/>
                  </a:cubicBezTo>
                  <a:cubicBezTo>
                    <a:pt x="2" y="6"/>
                    <a:pt x="2" y="5"/>
                    <a:pt x="3" y="5"/>
                  </a:cubicBezTo>
                  <a:cubicBezTo>
                    <a:pt x="2" y="0"/>
                    <a:pt x="2" y="0"/>
                    <a:pt x="2" y="0"/>
                  </a:cubicBezTo>
                </a:path>
              </a:pathLst>
            </a:custGeom>
            <a:solidFill>
              <a:srgbClr val="ED990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îṧḷídé"/>
            <p:cNvSpPr/>
            <p:nvPr/>
          </p:nvSpPr>
          <p:spPr bwMode="auto">
            <a:xfrm>
              <a:off x="6937376" y="3709988"/>
              <a:ext cx="127000" cy="71438"/>
            </a:xfrm>
            <a:custGeom>
              <a:avLst/>
              <a:gdLst>
                <a:gd name="T0" fmla="*/ 27 w 28"/>
                <a:gd name="T1" fmla="*/ 0 h 16"/>
                <a:gd name="T2" fmla="*/ 22 w 28"/>
                <a:gd name="T3" fmla="*/ 0 h 16"/>
                <a:gd name="T4" fmla="*/ 21 w 28"/>
                <a:gd name="T5" fmla="*/ 0 h 16"/>
                <a:gd name="T6" fmla="*/ 20 w 28"/>
                <a:gd name="T7" fmla="*/ 0 h 16"/>
                <a:gd name="T8" fmla="*/ 5 w 28"/>
                <a:gd name="T9" fmla="*/ 7 h 16"/>
                <a:gd name="T10" fmla="*/ 0 w 28"/>
                <a:gd name="T11" fmla="*/ 11 h 16"/>
                <a:gd name="T12" fmla="*/ 1 w 28"/>
                <a:gd name="T13" fmla="*/ 16 h 16"/>
                <a:gd name="T14" fmla="*/ 5 w 28"/>
                <a:gd name="T15" fmla="*/ 12 h 16"/>
                <a:gd name="T16" fmla="*/ 20 w 28"/>
                <a:gd name="T17" fmla="*/ 6 h 16"/>
                <a:gd name="T18" fmla="*/ 21 w 28"/>
                <a:gd name="T19" fmla="*/ 6 h 16"/>
                <a:gd name="T20" fmla="*/ 22 w 28"/>
                <a:gd name="T21" fmla="*/ 6 h 16"/>
                <a:gd name="T22" fmla="*/ 28 w 28"/>
                <a:gd name="T23" fmla="*/ 5 h 16"/>
                <a:gd name="T24" fmla="*/ 28 w 28"/>
                <a:gd name="T25" fmla="*/ 5 h 16"/>
                <a:gd name="T26" fmla="*/ 27 w 28"/>
                <a:gd name="T27" fmla="*/ 2 h 16"/>
                <a:gd name="T28" fmla="*/ 27 w 2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6">
                  <a:moveTo>
                    <a:pt x="27" y="0"/>
                  </a:moveTo>
                  <a:cubicBezTo>
                    <a:pt x="25" y="0"/>
                    <a:pt x="24" y="0"/>
                    <a:pt x="22" y="0"/>
                  </a:cubicBezTo>
                  <a:cubicBezTo>
                    <a:pt x="22" y="0"/>
                    <a:pt x="22" y="0"/>
                    <a:pt x="21" y="0"/>
                  </a:cubicBezTo>
                  <a:cubicBezTo>
                    <a:pt x="21" y="0"/>
                    <a:pt x="21" y="0"/>
                    <a:pt x="20" y="0"/>
                  </a:cubicBezTo>
                  <a:cubicBezTo>
                    <a:pt x="15" y="0"/>
                    <a:pt x="9" y="3"/>
                    <a:pt x="5" y="7"/>
                  </a:cubicBezTo>
                  <a:cubicBezTo>
                    <a:pt x="4" y="9"/>
                    <a:pt x="2" y="10"/>
                    <a:pt x="0" y="11"/>
                  </a:cubicBezTo>
                  <a:cubicBezTo>
                    <a:pt x="1" y="16"/>
                    <a:pt x="1" y="16"/>
                    <a:pt x="1" y="16"/>
                  </a:cubicBezTo>
                  <a:cubicBezTo>
                    <a:pt x="3" y="15"/>
                    <a:pt x="4" y="14"/>
                    <a:pt x="5" y="12"/>
                  </a:cubicBezTo>
                  <a:cubicBezTo>
                    <a:pt x="9" y="8"/>
                    <a:pt x="15" y="6"/>
                    <a:pt x="20" y="6"/>
                  </a:cubicBezTo>
                  <a:cubicBezTo>
                    <a:pt x="21" y="6"/>
                    <a:pt x="21" y="6"/>
                    <a:pt x="21" y="6"/>
                  </a:cubicBezTo>
                  <a:cubicBezTo>
                    <a:pt x="21" y="6"/>
                    <a:pt x="22" y="6"/>
                    <a:pt x="22" y="6"/>
                  </a:cubicBezTo>
                  <a:cubicBezTo>
                    <a:pt x="24" y="6"/>
                    <a:pt x="26" y="5"/>
                    <a:pt x="28" y="5"/>
                  </a:cubicBezTo>
                  <a:cubicBezTo>
                    <a:pt x="28" y="5"/>
                    <a:pt x="28" y="5"/>
                    <a:pt x="28" y="5"/>
                  </a:cubicBezTo>
                  <a:cubicBezTo>
                    <a:pt x="27" y="2"/>
                    <a:pt x="27" y="2"/>
                    <a:pt x="27" y="2"/>
                  </a:cubicBezTo>
                  <a:cubicBezTo>
                    <a:pt x="27" y="0"/>
                    <a:pt x="27" y="0"/>
                    <a:pt x="27" y="0"/>
                  </a:cubicBezTo>
                </a:path>
              </a:pathLst>
            </a:custGeom>
            <a:solidFill>
              <a:srgbClr val="E8BA4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ļidê"/>
            <p:cNvSpPr/>
            <p:nvPr/>
          </p:nvSpPr>
          <p:spPr bwMode="auto">
            <a:xfrm>
              <a:off x="6583363" y="3167063"/>
              <a:ext cx="615950" cy="614363"/>
            </a:xfrm>
            <a:custGeom>
              <a:avLst/>
              <a:gdLst>
                <a:gd name="T0" fmla="*/ 54 w 137"/>
                <a:gd name="T1" fmla="*/ 9 h 137"/>
                <a:gd name="T2" fmla="*/ 84 w 137"/>
                <a:gd name="T3" fmla="*/ 9 h 137"/>
                <a:gd name="T4" fmla="*/ 100 w 137"/>
                <a:gd name="T5" fmla="*/ 16 h 137"/>
                <a:gd name="T6" fmla="*/ 122 w 137"/>
                <a:gd name="T7" fmla="*/ 37 h 137"/>
                <a:gd name="T8" fmla="*/ 128 w 137"/>
                <a:gd name="T9" fmla="*/ 53 h 137"/>
                <a:gd name="T10" fmla="*/ 128 w 137"/>
                <a:gd name="T11" fmla="*/ 84 h 137"/>
                <a:gd name="T12" fmla="*/ 122 w 137"/>
                <a:gd name="T13" fmla="*/ 100 h 137"/>
                <a:gd name="T14" fmla="*/ 100 w 137"/>
                <a:gd name="T15" fmla="*/ 121 h 137"/>
                <a:gd name="T16" fmla="*/ 84 w 137"/>
                <a:gd name="T17" fmla="*/ 128 h 137"/>
                <a:gd name="T18" fmla="*/ 54 w 137"/>
                <a:gd name="T19" fmla="*/ 128 h 137"/>
                <a:gd name="T20" fmla="*/ 38 w 137"/>
                <a:gd name="T21" fmla="*/ 121 h 137"/>
                <a:gd name="T22" fmla="*/ 16 w 137"/>
                <a:gd name="T23" fmla="*/ 100 h 137"/>
                <a:gd name="T24" fmla="*/ 9 w 137"/>
                <a:gd name="T25" fmla="*/ 84 h 137"/>
                <a:gd name="T26" fmla="*/ 9 w 137"/>
                <a:gd name="T27" fmla="*/ 53 h 137"/>
                <a:gd name="T28" fmla="*/ 16 w 137"/>
                <a:gd name="T29" fmla="*/ 37 h 137"/>
                <a:gd name="T30" fmla="*/ 38 w 137"/>
                <a:gd name="T31" fmla="*/ 16 h 137"/>
                <a:gd name="T32" fmla="*/ 54 w 137"/>
                <a:gd name="T3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37">
                  <a:moveTo>
                    <a:pt x="54" y="9"/>
                  </a:moveTo>
                  <a:cubicBezTo>
                    <a:pt x="62" y="0"/>
                    <a:pt x="76" y="0"/>
                    <a:pt x="84" y="9"/>
                  </a:cubicBezTo>
                  <a:cubicBezTo>
                    <a:pt x="88" y="13"/>
                    <a:pt x="94" y="16"/>
                    <a:pt x="100" y="16"/>
                  </a:cubicBezTo>
                  <a:cubicBezTo>
                    <a:pt x="112" y="15"/>
                    <a:pt x="122" y="25"/>
                    <a:pt x="122" y="37"/>
                  </a:cubicBezTo>
                  <a:cubicBezTo>
                    <a:pt x="122" y="43"/>
                    <a:pt x="124" y="49"/>
                    <a:pt x="128" y="53"/>
                  </a:cubicBezTo>
                  <a:cubicBezTo>
                    <a:pt x="137" y="61"/>
                    <a:pt x="137" y="75"/>
                    <a:pt x="128" y="84"/>
                  </a:cubicBezTo>
                  <a:cubicBezTo>
                    <a:pt x="124" y="88"/>
                    <a:pt x="122" y="94"/>
                    <a:pt x="122" y="100"/>
                  </a:cubicBezTo>
                  <a:cubicBezTo>
                    <a:pt x="122" y="112"/>
                    <a:pt x="112" y="122"/>
                    <a:pt x="100" y="121"/>
                  </a:cubicBezTo>
                  <a:cubicBezTo>
                    <a:pt x="94" y="121"/>
                    <a:pt x="88" y="123"/>
                    <a:pt x="84" y="128"/>
                  </a:cubicBezTo>
                  <a:cubicBezTo>
                    <a:pt x="76" y="137"/>
                    <a:pt x="62" y="137"/>
                    <a:pt x="54" y="128"/>
                  </a:cubicBezTo>
                  <a:cubicBezTo>
                    <a:pt x="50" y="123"/>
                    <a:pt x="44" y="121"/>
                    <a:pt x="38" y="121"/>
                  </a:cubicBezTo>
                  <a:cubicBezTo>
                    <a:pt x="25" y="122"/>
                    <a:pt x="16" y="112"/>
                    <a:pt x="16" y="100"/>
                  </a:cubicBezTo>
                  <a:cubicBezTo>
                    <a:pt x="16" y="94"/>
                    <a:pt x="14" y="88"/>
                    <a:pt x="9" y="84"/>
                  </a:cubicBezTo>
                  <a:cubicBezTo>
                    <a:pt x="0" y="75"/>
                    <a:pt x="0" y="61"/>
                    <a:pt x="9" y="53"/>
                  </a:cubicBezTo>
                  <a:cubicBezTo>
                    <a:pt x="14" y="49"/>
                    <a:pt x="16" y="43"/>
                    <a:pt x="16" y="37"/>
                  </a:cubicBezTo>
                  <a:cubicBezTo>
                    <a:pt x="16" y="25"/>
                    <a:pt x="25" y="15"/>
                    <a:pt x="38" y="16"/>
                  </a:cubicBezTo>
                  <a:cubicBezTo>
                    <a:pt x="44" y="16"/>
                    <a:pt x="50" y="13"/>
                    <a:pt x="54" y="9"/>
                  </a:cubicBezTo>
                </a:path>
              </a:pathLst>
            </a:custGeom>
            <a:solidFill>
              <a:srgbClr val="A3362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íṩ1îḋé"/>
            <p:cNvSpPr/>
            <p:nvPr/>
          </p:nvSpPr>
          <p:spPr bwMode="auto">
            <a:xfrm>
              <a:off x="6654801" y="3238501"/>
              <a:ext cx="471488" cy="471488"/>
            </a:xfrm>
            <a:prstGeom prst="ellipse">
              <a:avLst/>
            </a:prstGeom>
            <a:solidFill>
              <a:srgbClr val="872D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šlîďe"/>
            <p:cNvSpPr/>
            <p:nvPr/>
          </p:nvSpPr>
          <p:spPr bwMode="auto">
            <a:xfrm>
              <a:off x="6713538" y="3305176"/>
              <a:ext cx="358775" cy="358775"/>
            </a:xfrm>
            <a:prstGeom prst="ellipse">
              <a:avLst/>
            </a:prstGeom>
            <a:solidFill>
              <a:srgbClr val="75261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šļíďê"/>
            <p:cNvSpPr/>
            <p:nvPr/>
          </p:nvSpPr>
          <p:spPr bwMode="auto">
            <a:xfrm>
              <a:off x="6713538" y="3292476"/>
              <a:ext cx="358775" cy="363538"/>
            </a:xfrm>
            <a:prstGeom prst="ellipse">
              <a:avLst/>
            </a:prstGeom>
            <a:solidFill>
              <a:srgbClr val="FFA50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ṥ1iḓe"/>
            <p:cNvSpPr/>
            <p:nvPr/>
          </p:nvSpPr>
          <p:spPr bwMode="auto">
            <a:xfrm>
              <a:off x="6713538" y="3292476"/>
              <a:ext cx="319088" cy="317500"/>
            </a:xfrm>
            <a:custGeom>
              <a:avLst/>
              <a:gdLst>
                <a:gd name="T0" fmla="*/ 5 w 71"/>
                <a:gd name="T1" fmla="*/ 46 h 71"/>
                <a:gd name="T2" fmla="*/ 45 w 71"/>
                <a:gd name="T3" fmla="*/ 6 h 71"/>
                <a:gd name="T4" fmla="*/ 71 w 71"/>
                <a:gd name="T5" fmla="*/ 15 h 71"/>
                <a:gd name="T6" fmla="*/ 40 w 71"/>
                <a:gd name="T7" fmla="*/ 0 h 71"/>
                <a:gd name="T8" fmla="*/ 0 w 71"/>
                <a:gd name="T9" fmla="*/ 40 h 71"/>
                <a:gd name="T10" fmla="*/ 14 w 71"/>
                <a:gd name="T11" fmla="*/ 71 h 71"/>
                <a:gd name="T12" fmla="*/ 5 w 71"/>
                <a:gd name="T13" fmla="*/ 46 h 71"/>
              </a:gdLst>
              <a:ahLst/>
              <a:cxnLst>
                <a:cxn ang="0">
                  <a:pos x="T0" y="T1"/>
                </a:cxn>
                <a:cxn ang="0">
                  <a:pos x="T2" y="T3"/>
                </a:cxn>
                <a:cxn ang="0">
                  <a:pos x="T4" y="T5"/>
                </a:cxn>
                <a:cxn ang="0">
                  <a:pos x="T6" y="T7"/>
                </a:cxn>
                <a:cxn ang="0">
                  <a:pos x="T8" y="T9"/>
                </a:cxn>
                <a:cxn ang="0">
                  <a:pos x="T10" y="T11"/>
                </a:cxn>
                <a:cxn ang="0">
                  <a:pos x="T12" y="T13"/>
                </a:cxn>
              </a:cxnLst>
              <a:rect l="0" t="0" r="r" b="b"/>
              <a:pathLst>
                <a:path w="71" h="71">
                  <a:moveTo>
                    <a:pt x="5" y="46"/>
                  </a:moveTo>
                  <a:cubicBezTo>
                    <a:pt x="5" y="24"/>
                    <a:pt x="23" y="6"/>
                    <a:pt x="45" y="6"/>
                  </a:cubicBezTo>
                  <a:cubicBezTo>
                    <a:pt x="55" y="6"/>
                    <a:pt x="64" y="9"/>
                    <a:pt x="71" y="15"/>
                  </a:cubicBezTo>
                  <a:cubicBezTo>
                    <a:pt x="64" y="6"/>
                    <a:pt x="52" y="0"/>
                    <a:pt x="40" y="0"/>
                  </a:cubicBezTo>
                  <a:cubicBezTo>
                    <a:pt x="18" y="0"/>
                    <a:pt x="0" y="18"/>
                    <a:pt x="0" y="40"/>
                  </a:cubicBezTo>
                  <a:cubicBezTo>
                    <a:pt x="0" y="53"/>
                    <a:pt x="6" y="64"/>
                    <a:pt x="14" y="71"/>
                  </a:cubicBezTo>
                  <a:cubicBezTo>
                    <a:pt x="9" y="65"/>
                    <a:pt x="5" y="56"/>
                    <a:pt x="5" y="46"/>
                  </a:cubicBezTo>
                  <a:close/>
                </a:path>
              </a:pathLst>
            </a:custGeom>
            <a:solidFill>
              <a:srgbClr val="FAC85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sļíḍê"/>
            <p:cNvSpPr/>
            <p:nvPr/>
          </p:nvSpPr>
          <p:spPr bwMode="auto">
            <a:xfrm>
              <a:off x="6834188" y="3386138"/>
              <a:ext cx="153988" cy="174625"/>
            </a:xfrm>
            <a:custGeom>
              <a:avLst/>
              <a:gdLst>
                <a:gd name="T0" fmla="*/ 0 w 34"/>
                <a:gd name="T1" fmla="*/ 39 h 39"/>
                <a:gd name="T2" fmla="*/ 0 w 34"/>
                <a:gd name="T3" fmla="*/ 0 h 39"/>
                <a:gd name="T4" fmla="*/ 15 w 34"/>
                <a:gd name="T5" fmla="*/ 0 h 39"/>
                <a:gd name="T6" fmla="*/ 23 w 34"/>
                <a:gd name="T7" fmla="*/ 1 h 39"/>
                <a:gd name="T8" fmla="*/ 29 w 34"/>
                <a:gd name="T9" fmla="*/ 6 h 39"/>
                <a:gd name="T10" fmla="*/ 33 w 34"/>
                <a:gd name="T11" fmla="*/ 12 h 39"/>
                <a:gd name="T12" fmla="*/ 34 w 34"/>
                <a:gd name="T13" fmla="*/ 19 h 39"/>
                <a:gd name="T14" fmla="*/ 33 w 34"/>
                <a:gd name="T15" fmla="*/ 28 h 39"/>
                <a:gd name="T16" fmla="*/ 29 w 34"/>
                <a:gd name="T17" fmla="*/ 34 h 39"/>
                <a:gd name="T18" fmla="*/ 23 w 34"/>
                <a:gd name="T19" fmla="*/ 38 h 39"/>
                <a:gd name="T20" fmla="*/ 15 w 34"/>
                <a:gd name="T21" fmla="*/ 39 h 39"/>
                <a:gd name="T22" fmla="*/ 0 w 34"/>
                <a:gd name="T23" fmla="*/ 39 h 39"/>
                <a:gd name="T24" fmla="*/ 25 w 34"/>
                <a:gd name="T25" fmla="*/ 19 h 39"/>
                <a:gd name="T26" fmla="*/ 24 w 34"/>
                <a:gd name="T27" fmla="*/ 15 h 39"/>
                <a:gd name="T28" fmla="*/ 22 w 34"/>
                <a:gd name="T29" fmla="*/ 11 h 39"/>
                <a:gd name="T30" fmla="*/ 19 w 34"/>
                <a:gd name="T31" fmla="*/ 9 h 39"/>
                <a:gd name="T32" fmla="*/ 15 w 34"/>
                <a:gd name="T33" fmla="*/ 8 h 39"/>
                <a:gd name="T34" fmla="*/ 9 w 34"/>
                <a:gd name="T35" fmla="*/ 8 h 39"/>
                <a:gd name="T36" fmla="*/ 9 w 34"/>
                <a:gd name="T37" fmla="*/ 31 h 39"/>
                <a:gd name="T38" fmla="*/ 15 w 34"/>
                <a:gd name="T39" fmla="*/ 31 h 39"/>
                <a:gd name="T40" fmla="*/ 19 w 34"/>
                <a:gd name="T41" fmla="*/ 30 h 39"/>
                <a:gd name="T42" fmla="*/ 22 w 34"/>
                <a:gd name="T43" fmla="*/ 28 h 39"/>
                <a:gd name="T44" fmla="*/ 24 w 34"/>
                <a:gd name="T45" fmla="*/ 24 h 39"/>
                <a:gd name="T46" fmla="*/ 25 w 34"/>
                <a:gd name="T47"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9">
                  <a:moveTo>
                    <a:pt x="0" y="39"/>
                  </a:moveTo>
                  <a:cubicBezTo>
                    <a:pt x="0" y="0"/>
                    <a:pt x="0" y="0"/>
                    <a:pt x="0" y="0"/>
                  </a:cubicBezTo>
                  <a:cubicBezTo>
                    <a:pt x="15" y="0"/>
                    <a:pt x="15" y="0"/>
                    <a:pt x="15" y="0"/>
                  </a:cubicBezTo>
                  <a:cubicBezTo>
                    <a:pt x="18" y="0"/>
                    <a:pt x="21" y="0"/>
                    <a:pt x="23" y="1"/>
                  </a:cubicBezTo>
                  <a:cubicBezTo>
                    <a:pt x="26" y="2"/>
                    <a:pt x="28" y="4"/>
                    <a:pt x="29" y="6"/>
                  </a:cubicBezTo>
                  <a:cubicBezTo>
                    <a:pt x="31" y="7"/>
                    <a:pt x="32" y="9"/>
                    <a:pt x="33" y="12"/>
                  </a:cubicBezTo>
                  <a:cubicBezTo>
                    <a:pt x="34" y="14"/>
                    <a:pt x="34" y="17"/>
                    <a:pt x="34" y="19"/>
                  </a:cubicBezTo>
                  <a:cubicBezTo>
                    <a:pt x="34" y="22"/>
                    <a:pt x="34" y="25"/>
                    <a:pt x="33" y="28"/>
                  </a:cubicBezTo>
                  <a:cubicBezTo>
                    <a:pt x="32" y="30"/>
                    <a:pt x="31" y="32"/>
                    <a:pt x="29" y="34"/>
                  </a:cubicBezTo>
                  <a:cubicBezTo>
                    <a:pt x="27" y="35"/>
                    <a:pt x="25" y="37"/>
                    <a:pt x="23" y="38"/>
                  </a:cubicBezTo>
                  <a:cubicBezTo>
                    <a:pt x="20" y="39"/>
                    <a:pt x="18" y="39"/>
                    <a:pt x="15" y="39"/>
                  </a:cubicBezTo>
                  <a:lnTo>
                    <a:pt x="0" y="39"/>
                  </a:lnTo>
                  <a:close/>
                  <a:moveTo>
                    <a:pt x="25" y="19"/>
                  </a:moveTo>
                  <a:cubicBezTo>
                    <a:pt x="25" y="18"/>
                    <a:pt x="25" y="16"/>
                    <a:pt x="24" y="15"/>
                  </a:cubicBezTo>
                  <a:cubicBezTo>
                    <a:pt x="24" y="13"/>
                    <a:pt x="23" y="12"/>
                    <a:pt x="22" y="11"/>
                  </a:cubicBezTo>
                  <a:cubicBezTo>
                    <a:pt x="21" y="10"/>
                    <a:pt x="20" y="9"/>
                    <a:pt x="19" y="9"/>
                  </a:cubicBezTo>
                  <a:cubicBezTo>
                    <a:pt x="18" y="8"/>
                    <a:pt x="16" y="8"/>
                    <a:pt x="15" y="8"/>
                  </a:cubicBezTo>
                  <a:cubicBezTo>
                    <a:pt x="9" y="8"/>
                    <a:pt x="9" y="8"/>
                    <a:pt x="9" y="8"/>
                  </a:cubicBezTo>
                  <a:cubicBezTo>
                    <a:pt x="9" y="31"/>
                    <a:pt x="9" y="31"/>
                    <a:pt x="9" y="31"/>
                  </a:cubicBezTo>
                  <a:cubicBezTo>
                    <a:pt x="15" y="31"/>
                    <a:pt x="15" y="31"/>
                    <a:pt x="15" y="31"/>
                  </a:cubicBezTo>
                  <a:cubicBezTo>
                    <a:pt x="16" y="31"/>
                    <a:pt x="18" y="31"/>
                    <a:pt x="19" y="30"/>
                  </a:cubicBezTo>
                  <a:cubicBezTo>
                    <a:pt x="20" y="30"/>
                    <a:pt x="21" y="29"/>
                    <a:pt x="22" y="28"/>
                  </a:cubicBezTo>
                  <a:cubicBezTo>
                    <a:pt x="23" y="27"/>
                    <a:pt x="24" y="26"/>
                    <a:pt x="24" y="24"/>
                  </a:cubicBezTo>
                  <a:cubicBezTo>
                    <a:pt x="25" y="23"/>
                    <a:pt x="25" y="21"/>
                    <a:pt x="25" y="19"/>
                  </a:cubicBezTo>
                  <a:close/>
                </a:path>
              </a:pathLst>
            </a:custGeom>
            <a:solidFill>
              <a:srgbClr val="FA870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ṡļíḍê"/>
            <p:cNvSpPr/>
            <p:nvPr/>
          </p:nvSpPr>
          <p:spPr bwMode="auto">
            <a:xfrm>
              <a:off x="4652963" y="4575176"/>
              <a:ext cx="1417638" cy="292100"/>
            </a:xfrm>
            <a:custGeom>
              <a:avLst/>
              <a:gdLst>
                <a:gd name="T0" fmla="*/ 284 w 316"/>
                <a:gd name="T1" fmla="*/ 65 h 65"/>
                <a:gd name="T2" fmla="*/ 33 w 316"/>
                <a:gd name="T3" fmla="*/ 65 h 65"/>
                <a:gd name="T4" fmla="*/ 0 w 316"/>
                <a:gd name="T5" fmla="*/ 33 h 65"/>
                <a:gd name="T6" fmla="*/ 33 w 316"/>
                <a:gd name="T7" fmla="*/ 0 h 65"/>
                <a:gd name="T8" fmla="*/ 284 w 316"/>
                <a:gd name="T9" fmla="*/ 0 h 65"/>
                <a:gd name="T10" fmla="*/ 316 w 316"/>
                <a:gd name="T11" fmla="*/ 33 h 65"/>
                <a:gd name="T12" fmla="*/ 284 w 316"/>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316" h="65">
                  <a:moveTo>
                    <a:pt x="284" y="65"/>
                  </a:moveTo>
                  <a:cubicBezTo>
                    <a:pt x="33" y="65"/>
                    <a:pt x="33" y="65"/>
                    <a:pt x="33" y="65"/>
                  </a:cubicBezTo>
                  <a:cubicBezTo>
                    <a:pt x="15" y="65"/>
                    <a:pt x="0" y="51"/>
                    <a:pt x="0" y="33"/>
                  </a:cubicBezTo>
                  <a:cubicBezTo>
                    <a:pt x="0" y="15"/>
                    <a:pt x="15" y="0"/>
                    <a:pt x="33" y="0"/>
                  </a:cubicBezTo>
                  <a:cubicBezTo>
                    <a:pt x="284" y="0"/>
                    <a:pt x="284" y="0"/>
                    <a:pt x="284" y="0"/>
                  </a:cubicBezTo>
                  <a:cubicBezTo>
                    <a:pt x="302" y="0"/>
                    <a:pt x="316" y="15"/>
                    <a:pt x="316" y="33"/>
                  </a:cubicBezTo>
                  <a:cubicBezTo>
                    <a:pt x="316" y="51"/>
                    <a:pt x="302" y="65"/>
                    <a:pt x="284" y="65"/>
                  </a:cubicBezTo>
                  <a:close/>
                </a:path>
              </a:pathLst>
            </a:custGeom>
            <a:solidFill>
              <a:srgbClr val="FF64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îṧliďê"/>
            <p:cNvSpPr/>
            <p:nvPr/>
          </p:nvSpPr>
          <p:spPr bwMode="auto">
            <a:xfrm>
              <a:off x="3305176" y="5562601"/>
              <a:ext cx="4795838" cy="142875"/>
            </a:xfrm>
            <a:custGeom>
              <a:avLst/>
              <a:gdLst>
                <a:gd name="T0" fmla="*/ 1054 w 1068"/>
                <a:gd name="T1" fmla="*/ 32 h 32"/>
                <a:gd name="T2" fmla="*/ 15 w 1068"/>
                <a:gd name="T3" fmla="*/ 32 h 32"/>
                <a:gd name="T4" fmla="*/ 0 w 1068"/>
                <a:gd name="T5" fmla="*/ 18 h 32"/>
                <a:gd name="T6" fmla="*/ 0 w 1068"/>
                <a:gd name="T7" fmla="*/ 14 h 32"/>
                <a:gd name="T8" fmla="*/ 15 w 1068"/>
                <a:gd name="T9" fmla="*/ 0 h 32"/>
                <a:gd name="T10" fmla="*/ 1054 w 1068"/>
                <a:gd name="T11" fmla="*/ 0 h 32"/>
                <a:gd name="T12" fmla="*/ 1068 w 1068"/>
                <a:gd name="T13" fmla="*/ 14 h 32"/>
                <a:gd name="T14" fmla="*/ 1068 w 1068"/>
                <a:gd name="T15" fmla="*/ 18 h 32"/>
                <a:gd name="T16" fmla="*/ 1054 w 1068"/>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32">
                  <a:moveTo>
                    <a:pt x="1054" y="32"/>
                  </a:moveTo>
                  <a:cubicBezTo>
                    <a:pt x="15" y="32"/>
                    <a:pt x="15" y="32"/>
                    <a:pt x="15" y="32"/>
                  </a:cubicBezTo>
                  <a:cubicBezTo>
                    <a:pt x="7" y="32"/>
                    <a:pt x="0" y="26"/>
                    <a:pt x="0" y="18"/>
                  </a:cubicBezTo>
                  <a:cubicBezTo>
                    <a:pt x="0" y="14"/>
                    <a:pt x="0" y="14"/>
                    <a:pt x="0" y="14"/>
                  </a:cubicBezTo>
                  <a:cubicBezTo>
                    <a:pt x="0" y="6"/>
                    <a:pt x="7" y="0"/>
                    <a:pt x="15" y="0"/>
                  </a:cubicBezTo>
                  <a:cubicBezTo>
                    <a:pt x="1054" y="0"/>
                    <a:pt x="1054" y="0"/>
                    <a:pt x="1054" y="0"/>
                  </a:cubicBezTo>
                  <a:cubicBezTo>
                    <a:pt x="1062" y="0"/>
                    <a:pt x="1068" y="6"/>
                    <a:pt x="1068" y="14"/>
                  </a:cubicBezTo>
                  <a:cubicBezTo>
                    <a:pt x="1068" y="18"/>
                    <a:pt x="1068" y="18"/>
                    <a:pt x="1068" y="18"/>
                  </a:cubicBezTo>
                  <a:cubicBezTo>
                    <a:pt x="1068" y="26"/>
                    <a:pt x="1062" y="32"/>
                    <a:pt x="1054" y="32"/>
                  </a:cubicBezTo>
                  <a:close/>
                </a:path>
              </a:pathLst>
            </a:custGeom>
            <a:solidFill>
              <a:srgbClr val="C8E6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11" name="TextBox 7"/>
          <p:cNvSpPr txBox="1"/>
          <p:nvPr/>
        </p:nvSpPr>
        <p:spPr>
          <a:xfrm>
            <a:off x="1271464" y="2994792"/>
            <a:ext cx="10009112" cy="2647315"/>
          </a:xfrm>
          <a:prstGeom prst="rect">
            <a:avLst/>
          </a:prstGeom>
          <a:gradFill>
            <a:gsLst>
              <a:gs pos="0">
                <a:srgbClr val="DFE1E0"/>
              </a:gs>
              <a:gs pos="100000">
                <a:srgbClr val="FBFDFC"/>
              </a:gs>
            </a:gsLs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wrap="square" lIns="216000" tIns="216000" rIns="216000" bIns="216000" rtlCol="0">
            <a:spAutoFit/>
          </a:bodyPr>
          <a:lstStyle>
            <a:defPPr>
              <a:defRPr lang="zh-CN"/>
            </a:defPPr>
            <a:lvl1pPr marL="457200" indent="-457200" algn="l">
              <a:lnSpc>
                <a:spcPct val="150000"/>
              </a:lnSpc>
              <a:spcBef>
                <a:spcPts val="0"/>
              </a:spcBef>
              <a:buBlip>
                <a:blip r:embed="rId1"/>
              </a:buBlip>
              <a:defRPr sz="2000">
                <a:solidFill>
                  <a:srgbClr val="C00000"/>
                </a:solidFill>
                <a:latin typeface="Consolas" panose="020B0609020204030204" pitchFamily="49" charset="0"/>
                <a:ea typeface="仿宋" panose="02010609060101010101" pitchFamily="49" charset="-122"/>
                <a:cs typeface="Consolas" panose="020B0609020204030204" pitchFamily="49" charset="0"/>
              </a:defRPr>
            </a:lvl1pPr>
          </a:lstStyle>
          <a:p>
            <a:pPr>
              <a:lnSpc>
                <a:spcPct val="200000"/>
              </a:lnSpc>
              <a:buClr>
                <a:srgbClr val="F19903"/>
              </a:buClr>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爱课程网（中国大学</a:t>
            </a:r>
            <a:r>
              <a:rPr lang="en-US" altLang="zh-CN" sz="2400" dirty="0">
                <a:solidFill>
                  <a:schemeClr val="tx1"/>
                </a:solidFill>
                <a:latin typeface="微软雅黑" panose="020B0503020204020204" pitchFamily="34" charset="-122"/>
                <a:ea typeface="微软雅黑" panose="020B0503020204020204" pitchFamily="34" charset="-122"/>
              </a:rPr>
              <a:t>MOOC</a:t>
            </a:r>
            <a:r>
              <a:rPr lang="zh-CN" altLang="en-US"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sym typeface="Symbol" panose="05050102010706020507"/>
              </a:rPr>
              <a:t></a:t>
            </a:r>
            <a:r>
              <a:rPr lang="zh-CN" altLang="en-US" sz="2400" dirty="0">
                <a:solidFill>
                  <a:schemeClr val="tx1"/>
                </a:solidFill>
                <a:latin typeface="微软雅黑" panose="020B0503020204020204" pitchFamily="34" charset="-122"/>
                <a:ea typeface="微软雅黑" panose="020B0503020204020204" pitchFamily="34" charset="-122"/>
              </a:rPr>
              <a:t>数据结构</a:t>
            </a:r>
            <a:r>
              <a:rPr lang="en-US" altLang="zh-CN" sz="2400" dirty="0">
                <a:solidFill>
                  <a:schemeClr val="tx1"/>
                </a:solidFill>
                <a:latin typeface="微软雅黑" panose="020B0503020204020204" pitchFamily="34" charset="-122"/>
                <a:ea typeface="微软雅黑" panose="020B0503020204020204" pitchFamily="34" charset="-122"/>
              </a:rPr>
              <a:t>MOOC</a:t>
            </a:r>
            <a:r>
              <a:rPr lang="zh-CN" altLang="en-US" sz="2400" dirty="0">
                <a:solidFill>
                  <a:schemeClr val="tx1"/>
                </a:solidFill>
                <a:latin typeface="微软雅黑" panose="020B0503020204020204" pitchFamily="34" charset="-122"/>
                <a:ea typeface="微软雅黑" panose="020B0503020204020204" pitchFamily="34" charset="-122"/>
              </a:rPr>
              <a:t>课程使用教材。</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200000"/>
              </a:lnSpc>
              <a:buClr>
                <a:srgbClr val="F19903"/>
              </a:buClr>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武汉大学珞珈在线平台</a:t>
            </a:r>
            <a:r>
              <a:rPr lang="zh-CN" altLang="en-US" sz="2400" dirty="0">
                <a:solidFill>
                  <a:schemeClr val="tx1"/>
                </a:solidFill>
                <a:latin typeface="微软雅黑" panose="020B0503020204020204" pitchFamily="34" charset="-122"/>
                <a:ea typeface="微软雅黑" panose="020B0503020204020204" pitchFamily="34" charset="-122"/>
                <a:sym typeface="Symbol" panose="05050102010706020507"/>
              </a:rPr>
              <a:t></a:t>
            </a:r>
            <a:r>
              <a:rPr lang="zh-CN" altLang="en-US" sz="2400" dirty="0">
                <a:solidFill>
                  <a:schemeClr val="tx1"/>
                </a:solidFill>
                <a:latin typeface="微软雅黑" panose="020B0503020204020204" pitchFamily="34" charset="-122"/>
                <a:ea typeface="微软雅黑" panose="020B0503020204020204" pitchFamily="34" charset="-122"/>
              </a:rPr>
              <a:t>数据结构</a:t>
            </a:r>
            <a:r>
              <a:rPr lang="en-US" altLang="zh-CN" sz="2400" dirty="0">
                <a:solidFill>
                  <a:schemeClr val="tx1"/>
                </a:solidFill>
                <a:latin typeface="微软雅黑" panose="020B0503020204020204" pitchFamily="34" charset="-122"/>
                <a:ea typeface="微软雅黑" panose="020B0503020204020204" pitchFamily="34" charset="-122"/>
              </a:rPr>
              <a:t>MOOC</a:t>
            </a:r>
            <a:r>
              <a:rPr lang="zh-CN" altLang="en-US" sz="2400" dirty="0">
                <a:solidFill>
                  <a:schemeClr val="tx1"/>
                </a:solidFill>
                <a:latin typeface="微软雅黑" panose="020B0503020204020204" pitchFamily="34" charset="-122"/>
                <a:ea typeface="微软雅黑" panose="020B0503020204020204" pitchFamily="34" charset="-122"/>
              </a:rPr>
              <a:t>课程使用教材。</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200000"/>
              </a:lnSpc>
              <a:buClr>
                <a:srgbClr val="F19903"/>
              </a:buClr>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清华大学出版社智学苑</a:t>
            </a:r>
            <a:r>
              <a:rPr lang="zh-CN" altLang="en-US" sz="2400" dirty="0">
                <a:solidFill>
                  <a:schemeClr val="tx1"/>
                </a:solidFill>
                <a:latin typeface="微软雅黑" panose="020B0503020204020204" pitchFamily="34" charset="-122"/>
                <a:ea typeface="微软雅黑" panose="020B0503020204020204" pitchFamily="34" charset="-122"/>
                <a:sym typeface="Symbol" panose="05050102010706020507"/>
              </a:rPr>
              <a:t></a:t>
            </a:r>
            <a:r>
              <a:rPr lang="zh-CN" altLang="en-US" sz="2400" dirty="0">
                <a:solidFill>
                  <a:schemeClr val="tx1"/>
                </a:solidFill>
                <a:latin typeface="微软雅黑" panose="020B0503020204020204" pitchFamily="34" charset="-122"/>
                <a:ea typeface="微软雅黑" panose="020B0503020204020204" pitchFamily="34" charset="-122"/>
              </a:rPr>
              <a:t>数据结构微课使用教材。</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12" name="TextBox 3"/>
          <p:cNvSpPr txBox="1"/>
          <p:nvPr/>
        </p:nvSpPr>
        <p:spPr>
          <a:xfrm>
            <a:off x="26858" y="75691"/>
            <a:ext cx="5294461" cy="583565"/>
          </a:xfrm>
          <a:prstGeom prst="rect">
            <a:avLst/>
          </a:prstGeom>
          <a:solidFill>
            <a:srgbClr val="F19903"/>
          </a:solidFill>
        </p:spPr>
        <p:txBody>
          <a:bodyPr wrap="square" rtlCol="0">
            <a:spAutoFit/>
            <a:scene3d>
              <a:camera prst="orthographicFront"/>
              <a:lightRig rig="flat" dir="tl">
                <a:rot lat="0" lon="0" rev="6600000"/>
              </a:lightRig>
            </a:scene3d>
            <a:sp3d extrusionH="25400" contourW="8890">
              <a:contourClr>
                <a:schemeClr val="bg1"/>
              </a:contourClr>
            </a:sp3d>
          </a:bodyPr>
          <a:lstStyle/>
          <a:p>
            <a:pPr algn="ctr"/>
            <a:r>
              <a:rPr lang="zh-CN" altLang="en-US" sz="3200" b="0" dirty="0">
                <a:ln w="11430">
                  <a:noFill/>
                </a:ln>
                <a:solidFill>
                  <a:schemeClr val="tx1"/>
                </a:solidFill>
                <a:latin typeface="微软雅黑" panose="020B0503020204020204" pitchFamily="34" charset="-122"/>
                <a:ea typeface="微软雅黑" panose="020B0503020204020204" pitchFamily="34" charset="-122"/>
              </a:rPr>
              <a:t> 国家级十二五规划本科教材</a:t>
            </a:r>
            <a:endParaRPr lang="zh-CN" altLang="en-US" sz="3200"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100" name="图片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3421" y="4412493"/>
            <a:ext cx="2227155" cy="2227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11">
                                            <p:txEl>
                                              <p:pRg st="0" end="0"/>
                                            </p:txEl>
                                          </p:spTgt>
                                        </p:tgtEl>
                                        <p:attrNameLst>
                                          <p:attrName>style.visibility</p:attrName>
                                        </p:attrNameLst>
                                      </p:cBhvr>
                                      <p:to>
                                        <p:strVal val="visible"/>
                                      </p:to>
                                    </p:set>
                                    <p:anim calcmode="discrete" valueType="clr">
                                      <p:cBhvr override="childStyle">
                                        <p:cTn id="7" dur="80"/>
                                        <p:tgtEl>
                                          <p:spTgt spid="111">
                                            <p:txEl>
                                              <p:pRg st="0" end="0"/>
                                            </p:txEl>
                                          </p:spTgt>
                                        </p:tgtEl>
                                        <p:attrNameLst>
                                          <p:attrName>style.color</p:attrName>
                                        </p:attrNameLst>
                                      </p:cBhvr>
                                      <p:tavLst>
                                        <p:tav tm="0">
                                          <p:val>
                                            <p:clrVal>
                                              <a:srgbClr val="CF7977"/>
                                            </p:clrVal>
                                          </p:val>
                                        </p:tav>
                                        <p:tav tm="50000">
                                          <p:val>
                                            <p:clrVal>
                                              <a:schemeClr val="tx2"/>
                                            </p:clrVal>
                                          </p:val>
                                        </p:tav>
                                      </p:tavLst>
                                    </p:anim>
                                    <p:anim calcmode="discrete" valueType="clr">
                                      <p:cBhvr>
                                        <p:cTn id="8" dur="80"/>
                                        <p:tgtEl>
                                          <p:spTgt spid="11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11">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111">
                                            <p:txEl>
                                              <p:pRg st="1" end="1"/>
                                            </p:txEl>
                                          </p:spTgt>
                                        </p:tgtEl>
                                        <p:attrNameLst>
                                          <p:attrName>style.visibility</p:attrName>
                                        </p:attrNameLst>
                                      </p:cBhvr>
                                      <p:to>
                                        <p:strVal val="visible"/>
                                      </p:to>
                                    </p:set>
                                    <p:anim calcmode="discrete" valueType="clr">
                                      <p:cBhvr override="childStyle">
                                        <p:cTn id="12" dur="80"/>
                                        <p:tgtEl>
                                          <p:spTgt spid="111">
                                            <p:txEl>
                                              <p:pRg st="1" end="1"/>
                                            </p:txEl>
                                          </p:spTgt>
                                        </p:tgtEl>
                                        <p:attrNameLst>
                                          <p:attrName>style.color</p:attrName>
                                        </p:attrNameLst>
                                      </p:cBhvr>
                                      <p:tavLst>
                                        <p:tav tm="0">
                                          <p:val>
                                            <p:clrVal>
                                              <a:srgbClr val="CF7977"/>
                                            </p:clrVal>
                                          </p:val>
                                        </p:tav>
                                        <p:tav tm="50000">
                                          <p:val>
                                            <p:clrVal>
                                              <a:schemeClr val="tx2"/>
                                            </p:clrVal>
                                          </p:val>
                                        </p:tav>
                                      </p:tavLst>
                                    </p:anim>
                                    <p:anim calcmode="discrete" valueType="clr">
                                      <p:cBhvr>
                                        <p:cTn id="13" dur="80"/>
                                        <p:tgtEl>
                                          <p:spTgt spid="111">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111">
                                            <p:txEl>
                                              <p:pRg st="1" end="1"/>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111">
                                            <p:txEl>
                                              <p:pRg st="2" end="2"/>
                                            </p:txEl>
                                          </p:spTgt>
                                        </p:tgtEl>
                                        <p:attrNameLst>
                                          <p:attrName>style.visibility</p:attrName>
                                        </p:attrNameLst>
                                      </p:cBhvr>
                                      <p:to>
                                        <p:strVal val="visible"/>
                                      </p:to>
                                    </p:set>
                                    <p:anim calcmode="discrete" valueType="clr">
                                      <p:cBhvr override="childStyle">
                                        <p:cTn id="17" dur="80"/>
                                        <p:tgtEl>
                                          <p:spTgt spid="111">
                                            <p:txEl>
                                              <p:pRg st="2" end="2"/>
                                            </p:txEl>
                                          </p:spTgt>
                                        </p:tgtEl>
                                        <p:attrNameLst>
                                          <p:attrName>style.color</p:attrName>
                                        </p:attrNameLst>
                                      </p:cBhvr>
                                      <p:tavLst>
                                        <p:tav tm="0">
                                          <p:val>
                                            <p:clrVal>
                                              <a:srgbClr val="CF7977"/>
                                            </p:clrVal>
                                          </p:val>
                                        </p:tav>
                                        <p:tav tm="50000">
                                          <p:val>
                                            <p:clrVal>
                                              <a:schemeClr val="tx2"/>
                                            </p:clrVal>
                                          </p:val>
                                        </p:tav>
                                      </p:tavLst>
                                    </p:anim>
                                    <p:anim calcmode="discrete" valueType="clr">
                                      <p:cBhvr>
                                        <p:cTn id="18" dur="80"/>
                                        <p:tgtEl>
                                          <p:spTgt spid="111">
                                            <p:txEl>
                                              <p:pRg st="2" end="2"/>
                                            </p:txEl>
                                          </p:spTgt>
                                        </p:tgtEl>
                                        <p:attrNameLst>
                                          <p:attrName>fillcolor</p:attrName>
                                        </p:attrNameLst>
                                      </p:cBhvr>
                                      <p:tavLst>
                                        <p:tav tm="0">
                                          <p:val>
                                            <p:clrVal>
                                              <a:schemeClr val="accent2"/>
                                            </p:clrVal>
                                          </p:val>
                                        </p:tav>
                                        <p:tav tm="50000">
                                          <p:val>
                                            <p:clrVal>
                                              <a:schemeClr val="hlink"/>
                                            </p:clrVal>
                                          </p:val>
                                        </p:tav>
                                      </p:tavLst>
                                    </p:anim>
                                    <p:set>
                                      <p:cBhvr>
                                        <p:cTn id="19" dur="80"/>
                                        <p:tgtEl>
                                          <p:spTgt spid="111">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2093152" y="2339588"/>
            <a:ext cx="5072098" cy="368300"/>
          </a:xfrm>
          <a:prstGeom prst="rect">
            <a:avLst/>
          </a:prstGeom>
          <a:noFill/>
          <a:ln w="9525">
            <a:noFill/>
            <a:miter lim="800000"/>
          </a:ln>
          <a:effectLst/>
        </p:spPr>
        <p:txBody>
          <a:bodyPr wrap="square">
            <a:spAutoFit/>
          </a:bodyPr>
          <a:lstStyle/>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建立</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个队列，</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为队头，</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为队尾</a:t>
            </a:r>
            <a:endPar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876" name="Text Box 4"/>
          <p:cNvSpPr txBox="1">
            <a:spLocks noChangeArrowheads="1"/>
          </p:cNvSpPr>
          <p:nvPr/>
        </p:nvSpPr>
        <p:spPr bwMode="auto">
          <a:xfrm>
            <a:off x="2095472" y="2780928"/>
            <a:ext cx="3643338" cy="491490"/>
          </a:xfrm>
          <a:prstGeom prst="rect">
            <a:avLst/>
          </a:prstGeom>
          <a:noFill/>
          <a:ln w="31750">
            <a:solidFill>
              <a:srgbClr val="F19903"/>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l">
              <a:lnSpc>
                <a:spcPct val="130000"/>
              </a:lnSpc>
            </a:pPr>
            <a:r>
              <a:rPr kumimoji="1" lang="zh-CN" altLang="en-US"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kumimoji="1" lang="zh-CN" altLang="en-US" sz="2000" dirty="0">
                <a:solidFill>
                  <a:schemeClr val="bg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进行第</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次分配：按个位</a:t>
            </a:r>
            <a:endParaRPr kumimoji="1" lang="zh-CN" altLang="en-US"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877" name="Text Box 5"/>
          <p:cNvSpPr txBox="1">
            <a:spLocks noChangeArrowheads="1"/>
          </p:cNvSpPr>
          <p:nvPr/>
        </p:nvSpPr>
        <p:spPr bwMode="auto">
          <a:xfrm>
            <a:off x="2095473" y="5157193"/>
            <a:ext cx="1863725" cy="475615"/>
          </a:xfrm>
          <a:prstGeom prst="rect">
            <a:avLst/>
          </a:prstGeom>
          <a:noFill/>
          <a:ln w="9525">
            <a:noFill/>
            <a:miter lim="800000"/>
          </a:ln>
          <a:effectLst/>
        </p:spPr>
        <p:txBody>
          <a:bodyPr wrap="none">
            <a:spAutoFit/>
          </a:bodyPr>
          <a:lstStyle/>
          <a:p>
            <a:pPr algn="l">
              <a:lnSpc>
                <a:spcPct val="125000"/>
              </a:lnSpc>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进行第</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次收集</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Box 22"/>
          <p:cNvSpPr txBox="1"/>
          <p:nvPr/>
        </p:nvSpPr>
        <p:spPr>
          <a:xfrm>
            <a:off x="2452662" y="1916833"/>
            <a:ext cx="428628" cy="307340"/>
          </a:xfrm>
          <a:prstGeom prst="rect">
            <a:avLst/>
          </a:prstGeom>
          <a:noFill/>
        </p:spPr>
        <p:txBody>
          <a:bodyPr wrap="square" lIns="0" tIns="0" rIns="0" bIns="0" rtlCol="0">
            <a:spAutoFit/>
          </a:bodyPr>
          <a:lstStyle/>
          <a:p>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2738414" y="1916833"/>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24"/>
          <p:cNvSpPr txBox="1"/>
          <p:nvPr/>
        </p:nvSpPr>
        <p:spPr>
          <a:xfrm>
            <a:off x="3381356" y="1916833"/>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25"/>
          <p:cNvSpPr txBox="1"/>
          <p:nvPr/>
        </p:nvSpPr>
        <p:spPr>
          <a:xfrm>
            <a:off x="4024298" y="1916833"/>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26"/>
          <p:cNvSpPr txBox="1"/>
          <p:nvPr/>
        </p:nvSpPr>
        <p:spPr>
          <a:xfrm>
            <a:off x="4667240" y="1916833"/>
            <a:ext cx="642942"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5310182" y="1916833"/>
            <a:ext cx="642942"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TextBox 28"/>
          <p:cNvSpPr txBox="1"/>
          <p:nvPr/>
        </p:nvSpPr>
        <p:spPr>
          <a:xfrm>
            <a:off x="5953124" y="1916833"/>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8</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29"/>
          <p:cNvSpPr txBox="1"/>
          <p:nvPr/>
        </p:nvSpPr>
        <p:spPr>
          <a:xfrm>
            <a:off x="6596066" y="1916833"/>
            <a:ext cx="571504"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TextBox 30"/>
          <p:cNvSpPr txBox="1"/>
          <p:nvPr/>
        </p:nvSpPr>
        <p:spPr>
          <a:xfrm>
            <a:off x="7239008" y="1916833"/>
            <a:ext cx="642942"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56"/>
          <p:cNvGrpSpPr/>
          <p:nvPr/>
        </p:nvGrpSpPr>
        <p:grpSpPr>
          <a:xfrm>
            <a:off x="2452663" y="3284985"/>
            <a:ext cx="3618566" cy="1571610"/>
            <a:chOff x="928662" y="3242429"/>
            <a:chExt cx="3618566" cy="1571610"/>
          </a:xfrm>
        </p:grpSpPr>
        <p:sp>
          <p:nvSpPr>
            <p:cNvPr id="79878" name="Rectangle 6"/>
            <p:cNvSpPr>
              <a:spLocks noChangeArrowheads="1"/>
            </p:cNvSpPr>
            <p:nvPr/>
          </p:nvSpPr>
          <p:spPr bwMode="auto">
            <a:xfrm>
              <a:off x="928686" y="3314437"/>
              <a:ext cx="640715" cy="491490"/>
            </a:xfrm>
            <a:prstGeom prst="rect">
              <a:avLst/>
            </a:prstGeom>
            <a:noFill/>
            <a:ln w="9525">
              <a:noFill/>
              <a:miter lim="800000"/>
            </a:ln>
            <a:effectLst/>
          </p:spPr>
          <p:txBody>
            <a:bodyPr wrap="none">
              <a:spAutoFit/>
            </a:bodyPr>
            <a:lstStyle/>
            <a:p>
              <a:pPr algn="l">
                <a:lnSpc>
                  <a:spcPct val="130000"/>
                </a:lnSpc>
              </a:pPr>
              <a:r>
                <a:rPr kumimoji="1" lang="en-US" altLang="zh-CN" sz="20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f</a:t>
              </a: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[0]</a:t>
              </a:r>
              <a:endPar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Rectangle 6"/>
            <p:cNvSpPr>
              <a:spLocks noChangeArrowheads="1"/>
            </p:cNvSpPr>
            <p:nvPr/>
          </p:nvSpPr>
          <p:spPr bwMode="auto">
            <a:xfrm>
              <a:off x="3571868" y="3242429"/>
              <a:ext cx="975360" cy="491490"/>
            </a:xfrm>
            <a:prstGeom prst="rect">
              <a:avLst/>
            </a:prstGeom>
            <a:noFill/>
            <a:ln w="9525">
              <a:noFill/>
              <a:miter lim="800000"/>
            </a:ln>
            <a:effectLst/>
          </p:spPr>
          <p:txBody>
            <a:bodyPr wrap="none">
              <a:spAutoFit/>
            </a:bodyPr>
            <a:lstStyle/>
            <a:p>
              <a:pPr algn="l">
                <a:lnSpc>
                  <a:spcPct val="130000"/>
                </a:lnSpc>
              </a:pP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[0]</a:t>
              </a:r>
              <a:endPar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Rectangle 6"/>
            <p:cNvSpPr>
              <a:spLocks noChangeArrowheads="1"/>
            </p:cNvSpPr>
            <p:nvPr/>
          </p:nvSpPr>
          <p:spPr bwMode="auto">
            <a:xfrm>
              <a:off x="928662" y="3602469"/>
              <a:ext cx="640715" cy="491490"/>
            </a:xfrm>
            <a:prstGeom prst="rect">
              <a:avLst/>
            </a:prstGeom>
            <a:noFill/>
            <a:ln w="9525">
              <a:noFill/>
              <a:miter lim="800000"/>
            </a:ln>
            <a:effectLst/>
          </p:spPr>
          <p:txBody>
            <a:bodyPr wrap="none">
              <a:spAutoFit/>
            </a:bodyPr>
            <a:lstStyle/>
            <a:p>
              <a:pPr algn="l">
                <a:lnSpc>
                  <a:spcPct val="130000"/>
                </a:lnSpc>
              </a:pPr>
              <a:r>
                <a:rPr kumimoji="1" lang="en-US" altLang="zh-CN" sz="20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f</a:t>
              </a: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[7]</a:t>
              </a:r>
              <a:endPar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Rectangle 6"/>
            <p:cNvSpPr>
              <a:spLocks noChangeArrowheads="1"/>
            </p:cNvSpPr>
            <p:nvPr/>
          </p:nvSpPr>
          <p:spPr bwMode="auto">
            <a:xfrm>
              <a:off x="3571868" y="3602469"/>
              <a:ext cx="975360" cy="491490"/>
            </a:xfrm>
            <a:prstGeom prst="rect">
              <a:avLst/>
            </a:prstGeom>
            <a:noFill/>
            <a:ln w="9525">
              <a:noFill/>
              <a:miter lim="800000"/>
            </a:ln>
            <a:effectLst/>
          </p:spPr>
          <p:txBody>
            <a:bodyPr wrap="none">
              <a:spAutoFit/>
            </a:bodyPr>
            <a:lstStyle/>
            <a:p>
              <a:pPr algn="l">
                <a:lnSpc>
                  <a:spcPct val="130000"/>
                </a:lnSpc>
              </a:pP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[7]</a:t>
              </a:r>
              <a:endPar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Rectangle 6"/>
            <p:cNvSpPr>
              <a:spLocks noChangeArrowheads="1"/>
            </p:cNvSpPr>
            <p:nvPr/>
          </p:nvSpPr>
          <p:spPr bwMode="auto">
            <a:xfrm>
              <a:off x="928662" y="3962509"/>
              <a:ext cx="640715" cy="491490"/>
            </a:xfrm>
            <a:prstGeom prst="rect">
              <a:avLst/>
            </a:prstGeom>
            <a:noFill/>
            <a:ln w="9525">
              <a:noFill/>
              <a:miter lim="800000"/>
            </a:ln>
            <a:effectLst/>
          </p:spPr>
          <p:txBody>
            <a:bodyPr wrap="none">
              <a:spAutoFit/>
            </a:bodyPr>
            <a:lstStyle/>
            <a:p>
              <a:pPr algn="l">
                <a:lnSpc>
                  <a:spcPct val="130000"/>
                </a:lnSpc>
              </a:pPr>
              <a:r>
                <a:rPr kumimoji="1" lang="en-US" altLang="zh-CN" sz="20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f</a:t>
              </a: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[8]</a:t>
              </a:r>
              <a:endPar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Rectangle 6"/>
            <p:cNvSpPr>
              <a:spLocks noChangeArrowheads="1"/>
            </p:cNvSpPr>
            <p:nvPr/>
          </p:nvSpPr>
          <p:spPr bwMode="auto">
            <a:xfrm>
              <a:off x="3571868" y="3962509"/>
              <a:ext cx="975360" cy="491490"/>
            </a:xfrm>
            <a:prstGeom prst="rect">
              <a:avLst/>
            </a:prstGeom>
            <a:noFill/>
            <a:ln w="9525">
              <a:noFill/>
              <a:miter lim="800000"/>
            </a:ln>
            <a:effectLst/>
          </p:spPr>
          <p:txBody>
            <a:bodyPr wrap="none">
              <a:spAutoFit/>
            </a:bodyPr>
            <a:lstStyle/>
            <a:p>
              <a:pPr algn="l">
                <a:lnSpc>
                  <a:spcPct val="130000"/>
                </a:lnSpc>
              </a:pP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[8]</a:t>
              </a:r>
              <a:endPar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Rectangle 6"/>
            <p:cNvSpPr>
              <a:spLocks noChangeArrowheads="1"/>
            </p:cNvSpPr>
            <p:nvPr/>
          </p:nvSpPr>
          <p:spPr bwMode="auto">
            <a:xfrm>
              <a:off x="928662" y="4322549"/>
              <a:ext cx="640715" cy="491490"/>
            </a:xfrm>
            <a:prstGeom prst="rect">
              <a:avLst/>
            </a:prstGeom>
            <a:noFill/>
            <a:ln w="9525">
              <a:noFill/>
              <a:miter lim="800000"/>
            </a:ln>
            <a:effectLst/>
          </p:spPr>
          <p:txBody>
            <a:bodyPr wrap="none">
              <a:spAutoFit/>
            </a:bodyPr>
            <a:lstStyle/>
            <a:p>
              <a:pPr algn="l">
                <a:lnSpc>
                  <a:spcPct val="130000"/>
                </a:lnSpc>
              </a:pPr>
              <a:r>
                <a:rPr kumimoji="1" lang="en-US" altLang="zh-CN" sz="20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f</a:t>
              </a: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[9]</a:t>
              </a:r>
              <a:endPar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Rectangle 6"/>
            <p:cNvSpPr>
              <a:spLocks noChangeArrowheads="1"/>
            </p:cNvSpPr>
            <p:nvPr/>
          </p:nvSpPr>
          <p:spPr bwMode="auto">
            <a:xfrm>
              <a:off x="3571868" y="4322549"/>
              <a:ext cx="975360" cy="491490"/>
            </a:xfrm>
            <a:prstGeom prst="rect">
              <a:avLst/>
            </a:prstGeom>
            <a:noFill/>
            <a:ln w="9525">
              <a:noFill/>
              <a:miter lim="800000"/>
            </a:ln>
            <a:effectLst/>
          </p:spPr>
          <p:txBody>
            <a:bodyPr wrap="none">
              <a:spAutoFit/>
            </a:bodyPr>
            <a:lstStyle/>
            <a:p>
              <a:pPr algn="l">
                <a:lnSpc>
                  <a:spcPct val="130000"/>
                </a:lnSpc>
              </a:pP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[9]</a:t>
              </a:r>
              <a:endParaRPr kumimoji="1" lang="en-US" altLang="zh-CN" sz="20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39" name="TextBox 38"/>
          <p:cNvSpPr txBox="1"/>
          <p:nvPr/>
        </p:nvSpPr>
        <p:spPr>
          <a:xfrm>
            <a:off x="3238480" y="4509121"/>
            <a:ext cx="642942"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TextBox 39"/>
          <p:cNvSpPr txBox="1"/>
          <p:nvPr/>
        </p:nvSpPr>
        <p:spPr>
          <a:xfrm>
            <a:off x="3238480" y="3789041"/>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TextBox 40"/>
          <p:cNvSpPr txBox="1"/>
          <p:nvPr/>
        </p:nvSpPr>
        <p:spPr>
          <a:xfrm>
            <a:off x="3881422" y="3789041"/>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Box 41"/>
          <p:cNvSpPr txBox="1"/>
          <p:nvPr/>
        </p:nvSpPr>
        <p:spPr>
          <a:xfrm>
            <a:off x="4524364" y="3789041"/>
            <a:ext cx="642942"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Box 42"/>
          <p:cNvSpPr txBox="1"/>
          <p:nvPr/>
        </p:nvSpPr>
        <p:spPr>
          <a:xfrm>
            <a:off x="3881422" y="4509121"/>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Box 43"/>
          <p:cNvSpPr txBox="1"/>
          <p:nvPr/>
        </p:nvSpPr>
        <p:spPr>
          <a:xfrm>
            <a:off x="4524364" y="4509121"/>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Box 44"/>
          <p:cNvSpPr txBox="1"/>
          <p:nvPr/>
        </p:nvSpPr>
        <p:spPr>
          <a:xfrm>
            <a:off x="3238480" y="4149081"/>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8</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TextBox 45"/>
          <p:cNvSpPr txBox="1"/>
          <p:nvPr/>
        </p:nvSpPr>
        <p:spPr>
          <a:xfrm>
            <a:off x="3238480" y="3481264"/>
            <a:ext cx="714380" cy="615315"/>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TextBox 46"/>
          <p:cNvSpPr txBox="1"/>
          <p:nvPr/>
        </p:nvSpPr>
        <p:spPr>
          <a:xfrm>
            <a:off x="2767643" y="5913201"/>
            <a:ext cx="428628" cy="307340"/>
          </a:xfrm>
          <a:prstGeom prst="rect">
            <a:avLst/>
          </a:prstGeom>
          <a:noFill/>
        </p:spPr>
        <p:txBody>
          <a:bodyPr wrap="square" lIns="0" tIns="0" rIns="0" bIns="0" rtlCol="0">
            <a:spAutoFit/>
          </a:bodyPr>
          <a:lstStyle/>
          <a:p>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TextBox 47"/>
          <p:cNvSpPr txBox="1"/>
          <p:nvPr/>
        </p:nvSpPr>
        <p:spPr>
          <a:xfrm>
            <a:off x="2952728" y="5913201"/>
            <a:ext cx="1071570" cy="307340"/>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→230</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TextBox 48"/>
          <p:cNvSpPr txBox="1"/>
          <p:nvPr/>
        </p:nvSpPr>
        <p:spPr>
          <a:xfrm>
            <a:off x="3595670" y="5913201"/>
            <a:ext cx="1071570" cy="307340"/>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→367</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TextBox 49"/>
          <p:cNvSpPr txBox="1"/>
          <p:nvPr/>
        </p:nvSpPr>
        <p:spPr>
          <a:xfrm>
            <a:off x="4238612" y="5913201"/>
            <a:ext cx="1071570" cy="307340"/>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→167</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TextBox 50"/>
          <p:cNvSpPr txBox="1"/>
          <p:nvPr/>
        </p:nvSpPr>
        <p:spPr>
          <a:xfrm>
            <a:off x="4881554" y="5913201"/>
            <a:ext cx="1071570" cy="307340"/>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→237</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TextBox 51"/>
          <p:cNvSpPr txBox="1"/>
          <p:nvPr/>
        </p:nvSpPr>
        <p:spPr>
          <a:xfrm>
            <a:off x="5524496" y="5913201"/>
            <a:ext cx="1071570" cy="307340"/>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→138</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TextBox 52"/>
          <p:cNvSpPr txBox="1"/>
          <p:nvPr/>
        </p:nvSpPr>
        <p:spPr>
          <a:xfrm>
            <a:off x="6167438" y="5913201"/>
            <a:ext cx="1071570" cy="307340"/>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→369</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TextBox 53"/>
          <p:cNvSpPr txBox="1"/>
          <p:nvPr/>
        </p:nvSpPr>
        <p:spPr>
          <a:xfrm>
            <a:off x="6810380" y="5913201"/>
            <a:ext cx="1071570" cy="307340"/>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→239</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TextBox 54"/>
          <p:cNvSpPr txBox="1"/>
          <p:nvPr/>
        </p:nvSpPr>
        <p:spPr>
          <a:xfrm>
            <a:off x="7453322" y="5913201"/>
            <a:ext cx="1071570" cy="307340"/>
          </a:xfrm>
          <a:prstGeom prst="rect">
            <a:avLst/>
          </a:prstGeom>
          <a:noFill/>
        </p:spPr>
        <p:txBody>
          <a:bodyPr wrap="square" lIns="0" tIns="0" rIns="0" bIns="0" rtlCol="0">
            <a:spAutoFit/>
          </a:bodyPr>
          <a:lstStyle/>
          <a:p>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→139</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Text Box 2"/>
          <p:cNvSpPr txBox="1">
            <a:spLocks noChangeArrowheads="1"/>
          </p:cNvSpPr>
          <p:nvPr/>
        </p:nvSpPr>
        <p:spPr bwMode="auto">
          <a:xfrm>
            <a:off x="881042" y="1499087"/>
            <a:ext cx="7929586" cy="398780"/>
          </a:xfrm>
          <a:prstGeom prst="rect">
            <a:avLst/>
          </a:prstGeom>
          <a:noFill/>
          <a:ln w="9525">
            <a:noFill/>
            <a:miter lim="800000"/>
          </a:ln>
          <a:effectLst/>
        </p:spPr>
        <p:txBody>
          <a:bodyPr wrap="square">
            <a:spAutoFit/>
          </a:bodyPr>
          <a:lstStyle/>
          <a:p>
            <a:pPr algn="l"/>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369</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367</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167</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239</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237</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138</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230</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139)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基数排序</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TextBox 57"/>
          <p:cNvSpPr txBox="1"/>
          <p:nvPr/>
        </p:nvSpPr>
        <p:spPr>
          <a:xfrm>
            <a:off x="4310050" y="6309320"/>
            <a:ext cx="2214578" cy="398780"/>
          </a:xfrm>
          <a:prstGeom prst="rect">
            <a:avLst/>
          </a:prstGeom>
          <a:noFill/>
        </p:spPr>
        <p:txBody>
          <a:bodyPr wrap="square" rtlCol="0">
            <a:spAutoFit/>
          </a:bodyPr>
          <a:lstStyle/>
          <a:p>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趟排序完毕</a:t>
            </a:r>
            <a:endPar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TextBox 58"/>
          <p:cNvSpPr txBox="1"/>
          <p:nvPr/>
        </p:nvSpPr>
        <p:spPr>
          <a:xfrm>
            <a:off x="5238744" y="4941168"/>
            <a:ext cx="4214842" cy="69723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pPr marL="457200" indent="-457200">
              <a:buClr>
                <a:srgbClr val="F19903"/>
              </a:buClr>
              <a:buFont typeface="Wingdings" panose="05000000000000000000" pitchFamily="2" charset="2"/>
              <a:buChar char="u"/>
            </a:pPr>
            <a:r>
              <a:rPr kumimoji="1"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分配</a:t>
            </a:r>
            <a:r>
              <a:rPr kumimoji="1" lang="zh-CN" altLang="en-US" sz="1800" dirty="0">
                <a:latin typeface="微软雅黑" panose="020B0503020204020204" pitchFamily="34" charset="-122"/>
                <a:ea typeface="微软雅黑" panose="020B0503020204020204" pitchFamily="34" charset="-122"/>
                <a:cs typeface="Consolas" panose="020B0609020204030204" pitchFamily="49" charset="0"/>
              </a:rPr>
              <a:t>时是按一个一个元素进行的</a:t>
            </a:r>
            <a:endParaRPr lang="zh-CN" altLang="en-US" sz="1800" dirty="0">
              <a:latin typeface="微软雅黑" panose="020B0503020204020204" pitchFamily="34" charset="-122"/>
              <a:ea typeface="微软雅黑" panose="020B0503020204020204" pitchFamily="34" charset="-122"/>
              <a:cs typeface="Consolas" panose="020B0609020204030204" pitchFamily="49" charset="0"/>
            </a:endParaRPr>
          </a:p>
          <a:p>
            <a:pPr marL="457200" indent="-457200">
              <a:buClr>
                <a:srgbClr val="F19903"/>
              </a:buClr>
              <a:buFont typeface="Wingdings" panose="05000000000000000000" pitchFamily="2" charset="2"/>
              <a:buChar char="u"/>
            </a:pPr>
            <a:r>
              <a:rPr kumimoji="1"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收集</a:t>
            </a:r>
            <a:r>
              <a:rPr kumimoji="1" lang="zh-CN" altLang="en-US" sz="1800" dirty="0">
                <a:latin typeface="微软雅黑" panose="020B0503020204020204" pitchFamily="34" charset="-122"/>
                <a:ea typeface="微软雅黑" panose="020B0503020204020204" pitchFamily="34" charset="-122"/>
                <a:cs typeface="Consolas" panose="020B0609020204030204" pitchFamily="49" charset="0"/>
              </a:rPr>
              <a:t>时是按一个一个队列进行的</a:t>
            </a:r>
            <a:endParaRPr lang="zh-CN" altLang="en-US" sz="18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灯片编号占位符 56"/>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60" name="TextBox 3"/>
          <p:cNvSpPr txBox="1"/>
          <p:nvPr/>
        </p:nvSpPr>
        <p:spPr>
          <a:xfrm>
            <a:off x="0" y="97233"/>
            <a:ext cx="3381356"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61" name="Rectangle 7" descr="信纸">
            <a:hlinkClick r:id="" action="ppaction://hlinkshowjump?jump=nextslide"/>
          </p:cNvPr>
          <p:cNvSpPr>
            <a:spLocks noChangeArrowheads="1"/>
          </p:cNvSpPr>
          <p:nvPr/>
        </p:nvSpPr>
        <p:spPr bwMode="auto">
          <a:xfrm>
            <a:off x="166646" y="949080"/>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基数排序的分类</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11020" y="2136555"/>
            <a:ext cx="4195414" cy="41954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500" tmFilter="0, 0; .2, .5; .8, .5; 1, 0"/>
                                        <p:tgtEl>
                                          <p:spTgt spid="24"/>
                                        </p:tgtEl>
                                      </p:cBhvr>
                                    </p:animEffect>
                                    <p:animScale>
                                      <p:cBhvr>
                                        <p:cTn id="18" dur="250" autoRev="1" fill="hold"/>
                                        <p:tgtEl>
                                          <p:spTgt spid="24"/>
                                        </p:tgtEl>
                                      </p:cBhvr>
                                      <p:by x="105000" y="105000"/>
                                    </p:animScale>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500"/>
                            </p:stCondLst>
                            <p:childTnLst>
                              <p:par>
                                <p:cTn id="23" presetID="22" presetClass="exit" presetSubtype="4" fill="hold" grpId="1" nodeType="afterEffect">
                                  <p:stCondLst>
                                    <p:cond delay="0"/>
                                  </p:stCondLst>
                                  <p:childTnLst>
                                    <p:animEffect transition="out" filter="wipe(down)">
                                      <p:cBhvr>
                                        <p:cTn id="24" dur="500"/>
                                        <p:tgtEl>
                                          <p:spTgt spid="24"/>
                                        </p:tgtEl>
                                      </p:cBhvr>
                                    </p:animEffect>
                                    <p:set>
                                      <p:cBhvr>
                                        <p:cTn id="25" dur="1" fill="hold">
                                          <p:stCondLst>
                                            <p:cond delay="499"/>
                                          </p:stCondLst>
                                        </p:cTn>
                                        <p:tgtEl>
                                          <p:spTgt spid="2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0" nodeType="clickEffect">
                                  <p:stCondLst>
                                    <p:cond delay="0"/>
                                  </p:stCondLst>
                                  <p:childTnLst>
                                    <p:animEffect transition="out" filter="fade">
                                      <p:cBhvr>
                                        <p:cTn id="29" dur="500" tmFilter="0, 0; .2, .5; .8, .5; 1, 0"/>
                                        <p:tgtEl>
                                          <p:spTgt spid="25"/>
                                        </p:tgtEl>
                                      </p:cBhvr>
                                    </p:animEffect>
                                    <p:animScale>
                                      <p:cBhvr>
                                        <p:cTn id="30" dur="250" autoRev="1" fill="hold"/>
                                        <p:tgtEl>
                                          <p:spTgt spid="25"/>
                                        </p:tgtEl>
                                      </p:cBhvr>
                                      <p:by x="105000" y="105000"/>
                                    </p:animScale>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childTnLst>
                          </p:cTn>
                        </p:par>
                        <p:par>
                          <p:cTn id="34" fill="hold">
                            <p:stCondLst>
                              <p:cond delay="500"/>
                            </p:stCondLst>
                            <p:childTnLst>
                              <p:par>
                                <p:cTn id="35" presetID="22" presetClass="exit" presetSubtype="4" fill="hold" grpId="1" nodeType="afterEffect">
                                  <p:stCondLst>
                                    <p:cond delay="0"/>
                                  </p:stCondLst>
                                  <p:childTnLst>
                                    <p:animEffect transition="out" filter="wipe(down)">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26"/>
                                        </p:tgtEl>
                                      </p:cBhvr>
                                    </p:animEffect>
                                    <p:animScale>
                                      <p:cBhvr>
                                        <p:cTn id="42" dur="250" autoRev="1" fill="hold"/>
                                        <p:tgtEl>
                                          <p:spTgt spid="26"/>
                                        </p:tgtEl>
                                      </p:cBhvr>
                                      <p:by x="105000" y="105000"/>
                                    </p:animScale>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500"/>
                            </p:stCondLst>
                            <p:childTnLst>
                              <p:par>
                                <p:cTn id="47" presetID="22" presetClass="exit" presetSubtype="4" fill="hold" grpId="1" nodeType="afterEffect">
                                  <p:stCondLst>
                                    <p:cond delay="0"/>
                                  </p:stCondLst>
                                  <p:childTnLst>
                                    <p:animEffect transition="out" filter="wipe(down)">
                                      <p:cBhvr>
                                        <p:cTn id="48" dur="500"/>
                                        <p:tgtEl>
                                          <p:spTgt spid="26"/>
                                        </p:tgtEl>
                                      </p:cBhvr>
                                    </p:animEffect>
                                    <p:set>
                                      <p:cBhvr>
                                        <p:cTn id="49" dur="1" fill="hold">
                                          <p:stCondLst>
                                            <p:cond delay="499"/>
                                          </p:stCondLst>
                                        </p:cTn>
                                        <p:tgtEl>
                                          <p:spTgt spid="2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27"/>
                                        </p:tgtEl>
                                      </p:cBhvr>
                                    </p:animEffect>
                                    <p:animScale>
                                      <p:cBhvr>
                                        <p:cTn id="54" dur="250" autoRev="1" fill="hold"/>
                                        <p:tgtEl>
                                          <p:spTgt spid="27"/>
                                        </p:tgtEl>
                                      </p:cBhvr>
                                      <p:by x="105000" y="105000"/>
                                    </p:animScale>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childTnLst>
                          </p:cTn>
                        </p:par>
                        <p:par>
                          <p:cTn id="58" fill="hold">
                            <p:stCondLst>
                              <p:cond delay="500"/>
                            </p:stCondLst>
                            <p:childTnLst>
                              <p:par>
                                <p:cTn id="59" presetID="22" presetClass="exit" presetSubtype="4" fill="hold" grpId="1" nodeType="afterEffect">
                                  <p:stCondLst>
                                    <p:cond delay="0"/>
                                  </p:stCondLst>
                                  <p:childTnLst>
                                    <p:animEffect transition="out" filter="wipe(down)">
                                      <p:cBhvr>
                                        <p:cTn id="60" dur="500"/>
                                        <p:tgtEl>
                                          <p:spTgt spid="27"/>
                                        </p:tgtEl>
                                      </p:cBhvr>
                                    </p:animEffect>
                                    <p:set>
                                      <p:cBhvr>
                                        <p:cTn id="61" dur="1" fill="hold">
                                          <p:stCondLst>
                                            <p:cond delay="499"/>
                                          </p:stCondLst>
                                        </p:cTn>
                                        <p:tgtEl>
                                          <p:spTgt spid="2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grpId="0" nodeType="clickEffect">
                                  <p:stCondLst>
                                    <p:cond delay="0"/>
                                  </p:stCondLst>
                                  <p:childTnLst>
                                    <p:animEffect transition="out" filter="fade">
                                      <p:cBhvr>
                                        <p:cTn id="65" dur="500" tmFilter="0, 0; .2, .5; .8, .5; 1, 0"/>
                                        <p:tgtEl>
                                          <p:spTgt spid="28"/>
                                        </p:tgtEl>
                                      </p:cBhvr>
                                    </p:animEffect>
                                    <p:animScale>
                                      <p:cBhvr>
                                        <p:cTn id="66" dur="250" autoRev="1" fill="hold"/>
                                        <p:tgtEl>
                                          <p:spTgt spid="28"/>
                                        </p:tgtEl>
                                      </p:cBhvr>
                                      <p:by x="105000" y="105000"/>
                                    </p:animScale>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par>
                          <p:cTn id="70" fill="hold">
                            <p:stCondLst>
                              <p:cond delay="500"/>
                            </p:stCondLst>
                            <p:childTnLst>
                              <p:par>
                                <p:cTn id="71" presetID="22" presetClass="exit" presetSubtype="4" fill="hold" grpId="1" nodeType="afterEffect">
                                  <p:stCondLst>
                                    <p:cond delay="0"/>
                                  </p:stCondLst>
                                  <p:childTnLst>
                                    <p:animEffect transition="out" filter="wipe(down)">
                                      <p:cBhvr>
                                        <p:cTn id="72" dur="500"/>
                                        <p:tgtEl>
                                          <p:spTgt spid="28"/>
                                        </p:tgtEl>
                                      </p:cBhvr>
                                    </p:animEffect>
                                    <p:set>
                                      <p:cBhvr>
                                        <p:cTn id="73" dur="1" fill="hold">
                                          <p:stCondLst>
                                            <p:cond delay="499"/>
                                          </p:stCondLst>
                                        </p:cTn>
                                        <p:tgtEl>
                                          <p:spTgt spid="2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grpId="0" nodeType="clickEffect">
                                  <p:stCondLst>
                                    <p:cond delay="0"/>
                                  </p:stCondLst>
                                  <p:childTnLst>
                                    <p:animEffect transition="out" filter="fade">
                                      <p:cBhvr>
                                        <p:cTn id="77" dur="500" tmFilter="0, 0; .2, .5; .8, .5; 1, 0"/>
                                        <p:tgtEl>
                                          <p:spTgt spid="29"/>
                                        </p:tgtEl>
                                      </p:cBhvr>
                                    </p:animEffect>
                                    <p:animScale>
                                      <p:cBhvr>
                                        <p:cTn id="78" dur="250" autoRev="1" fill="hold"/>
                                        <p:tgtEl>
                                          <p:spTgt spid="29"/>
                                        </p:tgtEl>
                                      </p:cBhvr>
                                      <p:by x="105000" y="105000"/>
                                    </p:animScale>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0"/>
                                          </p:stCondLst>
                                        </p:cTn>
                                        <p:tgtEl>
                                          <p:spTgt spid="45"/>
                                        </p:tgtEl>
                                        <p:attrNameLst>
                                          <p:attrName>style.visibility</p:attrName>
                                        </p:attrNameLst>
                                      </p:cBhvr>
                                      <p:to>
                                        <p:strVal val="visible"/>
                                      </p:to>
                                    </p:set>
                                  </p:childTnLst>
                                </p:cTn>
                              </p:par>
                            </p:childTnLst>
                          </p:cTn>
                        </p:par>
                        <p:par>
                          <p:cTn id="82" fill="hold">
                            <p:stCondLst>
                              <p:cond delay="500"/>
                            </p:stCondLst>
                            <p:childTnLst>
                              <p:par>
                                <p:cTn id="83" presetID="22" presetClass="exit" presetSubtype="4" fill="hold" grpId="1" nodeType="afterEffect">
                                  <p:stCondLst>
                                    <p:cond delay="0"/>
                                  </p:stCondLst>
                                  <p:childTnLst>
                                    <p:animEffect transition="out" filter="wipe(down)">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6" presetClass="emph" presetSubtype="0" fill="hold" grpId="0" nodeType="clickEffect">
                                  <p:stCondLst>
                                    <p:cond delay="0"/>
                                  </p:stCondLst>
                                  <p:childTnLst>
                                    <p:animEffect transition="out" filter="fade">
                                      <p:cBhvr>
                                        <p:cTn id="89" dur="500" tmFilter="0, 0; .2, .5; .8, .5; 1, 0"/>
                                        <p:tgtEl>
                                          <p:spTgt spid="30"/>
                                        </p:tgtEl>
                                      </p:cBhvr>
                                    </p:animEffect>
                                    <p:animScale>
                                      <p:cBhvr>
                                        <p:cTn id="90" dur="250" autoRev="1" fill="hold"/>
                                        <p:tgtEl>
                                          <p:spTgt spid="30"/>
                                        </p:tgtEl>
                                      </p:cBhvr>
                                      <p:by x="105000" y="105000"/>
                                    </p:animScale>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46"/>
                                        </p:tgtEl>
                                        <p:attrNameLst>
                                          <p:attrName>style.visibility</p:attrName>
                                        </p:attrNameLst>
                                      </p:cBhvr>
                                      <p:to>
                                        <p:strVal val="visible"/>
                                      </p:to>
                                    </p:set>
                                  </p:childTnLst>
                                </p:cTn>
                              </p:par>
                            </p:childTnLst>
                          </p:cTn>
                        </p:par>
                        <p:par>
                          <p:cTn id="94" fill="hold">
                            <p:stCondLst>
                              <p:cond delay="500"/>
                            </p:stCondLst>
                            <p:childTnLst>
                              <p:par>
                                <p:cTn id="95" presetID="22" presetClass="exit" presetSubtype="4" fill="hold" grpId="1" nodeType="afterEffect">
                                  <p:stCondLst>
                                    <p:cond delay="0"/>
                                  </p:stCondLst>
                                  <p:childTnLst>
                                    <p:animEffect transition="out" filter="wipe(down)">
                                      <p:cBhvr>
                                        <p:cTn id="96" dur="500"/>
                                        <p:tgtEl>
                                          <p:spTgt spid="30"/>
                                        </p:tgtEl>
                                      </p:cBhvr>
                                    </p:animEffect>
                                    <p:set>
                                      <p:cBhvr>
                                        <p:cTn id="97" dur="1" fill="hold">
                                          <p:stCondLst>
                                            <p:cond delay="499"/>
                                          </p:stCondLst>
                                        </p:cTn>
                                        <p:tgtEl>
                                          <p:spTgt spid="3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6" presetClass="emph" presetSubtype="0" fill="hold" grpId="0" nodeType="clickEffect">
                                  <p:stCondLst>
                                    <p:cond delay="0"/>
                                  </p:stCondLst>
                                  <p:childTnLst>
                                    <p:animEffect transition="out" filter="fade">
                                      <p:cBhvr>
                                        <p:cTn id="101" dur="500" tmFilter="0, 0; .2, .5; .8, .5; 1, 0"/>
                                        <p:tgtEl>
                                          <p:spTgt spid="31"/>
                                        </p:tgtEl>
                                      </p:cBhvr>
                                    </p:animEffect>
                                    <p:animScale>
                                      <p:cBhvr>
                                        <p:cTn id="102" dur="250" autoRev="1" fill="hold"/>
                                        <p:tgtEl>
                                          <p:spTgt spid="31"/>
                                        </p:tgtEl>
                                      </p:cBhvr>
                                      <p:by x="105000" y="105000"/>
                                    </p:animScale>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childTnLst>
                                </p:cTn>
                              </p:par>
                            </p:childTnLst>
                          </p:cTn>
                        </p:par>
                        <p:par>
                          <p:cTn id="106" fill="hold">
                            <p:stCondLst>
                              <p:cond delay="500"/>
                            </p:stCondLst>
                            <p:childTnLst>
                              <p:par>
                                <p:cTn id="107" presetID="22" presetClass="exit" presetSubtype="4" fill="hold" grpId="1" nodeType="afterEffect">
                                  <p:stCondLst>
                                    <p:cond delay="0"/>
                                  </p:stCondLst>
                                  <p:childTnLst>
                                    <p:animEffect transition="out" filter="wipe(down)">
                                      <p:cBhvr>
                                        <p:cTn id="108" dur="500"/>
                                        <p:tgtEl>
                                          <p:spTgt spid="31"/>
                                        </p:tgtEl>
                                      </p:cBhvr>
                                    </p:animEffect>
                                    <p:set>
                                      <p:cBhvr>
                                        <p:cTn id="109" dur="1" fill="hold">
                                          <p:stCondLst>
                                            <p:cond delay="499"/>
                                          </p:stCondLst>
                                        </p:cTn>
                                        <p:tgtEl>
                                          <p:spTgt spid="31"/>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79877"/>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47"/>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6" presetClass="emph" presetSubtype="0" fill="hold" grpId="1" nodeType="clickEffect">
                                  <p:stCondLst>
                                    <p:cond delay="0"/>
                                  </p:stCondLst>
                                  <p:childTnLst>
                                    <p:animEffect transition="out" filter="fade">
                                      <p:cBhvr>
                                        <p:cTn id="121" dur="500" tmFilter="0, 0; .2, .5; .8, .5; 1, 0"/>
                                        <p:tgtEl>
                                          <p:spTgt spid="46"/>
                                        </p:tgtEl>
                                      </p:cBhvr>
                                    </p:animEffect>
                                    <p:animScale>
                                      <p:cBhvr>
                                        <p:cTn id="122" dur="250" autoRev="1" fill="hold"/>
                                        <p:tgtEl>
                                          <p:spTgt spid="46"/>
                                        </p:tgtEl>
                                      </p:cBhvr>
                                      <p:by x="105000" y="105000"/>
                                    </p:animScale>
                                  </p:childTnLst>
                                </p:cTn>
                              </p:par>
                            </p:childTnLst>
                          </p:cTn>
                        </p:par>
                        <p:par>
                          <p:cTn id="123" fill="hold">
                            <p:stCondLst>
                              <p:cond delay="500"/>
                            </p:stCondLst>
                            <p:childTnLst>
                              <p:par>
                                <p:cTn id="124" presetID="1" presetClass="entr" presetSubtype="0" fill="hold" grpId="0" nodeType="afterEffect">
                                  <p:stCondLst>
                                    <p:cond delay="0"/>
                                  </p:stCondLst>
                                  <p:childTnLst>
                                    <p:set>
                                      <p:cBhvr>
                                        <p:cTn id="125" dur="1" fill="hold">
                                          <p:stCondLst>
                                            <p:cond delay="0"/>
                                          </p:stCondLst>
                                        </p:cTn>
                                        <p:tgtEl>
                                          <p:spTgt spid="48"/>
                                        </p:tgtEl>
                                        <p:attrNameLst>
                                          <p:attrName>style.visibility</p:attrName>
                                        </p:attrNameLst>
                                      </p:cBhvr>
                                      <p:to>
                                        <p:strVal val="visible"/>
                                      </p:to>
                                    </p:set>
                                  </p:childTnLst>
                                </p:cTn>
                              </p:par>
                            </p:childTnLst>
                          </p:cTn>
                        </p:par>
                        <p:par>
                          <p:cTn id="126" fill="hold">
                            <p:stCondLst>
                              <p:cond delay="500"/>
                            </p:stCondLst>
                            <p:childTnLst>
                              <p:par>
                                <p:cTn id="127" presetID="22" presetClass="exit" presetSubtype="4" fill="hold" grpId="2" nodeType="afterEffect">
                                  <p:stCondLst>
                                    <p:cond delay="0"/>
                                  </p:stCondLst>
                                  <p:childTnLst>
                                    <p:animEffect transition="out" filter="wipe(down)">
                                      <p:cBhvr>
                                        <p:cTn id="128" dur="500"/>
                                        <p:tgtEl>
                                          <p:spTgt spid="46"/>
                                        </p:tgtEl>
                                      </p:cBhvr>
                                    </p:animEffect>
                                    <p:set>
                                      <p:cBhvr>
                                        <p:cTn id="129" dur="1" fill="hold">
                                          <p:stCondLst>
                                            <p:cond delay="499"/>
                                          </p:stCondLst>
                                        </p:cTn>
                                        <p:tgtEl>
                                          <p:spTgt spid="4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26" presetClass="emph" presetSubtype="0" fill="hold" grpId="1" nodeType="clickEffect">
                                  <p:stCondLst>
                                    <p:cond delay="0"/>
                                  </p:stCondLst>
                                  <p:childTnLst>
                                    <p:animEffect transition="out" filter="fade">
                                      <p:cBhvr>
                                        <p:cTn id="133" dur="500" tmFilter="0, 0; .2, .5; .8, .5; 1, 0"/>
                                        <p:tgtEl>
                                          <p:spTgt spid="42"/>
                                        </p:tgtEl>
                                      </p:cBhvr>
                                    </p:animEffect>
                                    <p:animScale>
                                      <p:cBhvr>
                                        <p:cTn id="134" dur="250" autoRev="1" fill="hold"/>
                                        <p:tgtEl>
                                          <p:spTgt spid="42"/>
                                        </p:tgtEl>
                                      </p:cBhvr>
                                      <p:by x="105000" y="105000"/>
                                    </p:animScale>
                                  </p:childTnLst>
                                </p:cTn>
                              </p:par>
                              <p:par>
                                <p:cTn id="135" presetID="26" presetClass="emph" presetSubtype="0" fill="hold" grpId="1" nodeType="withEffect">
                                  <p:stCondLst>
                                    <p:cond delay="0"/>
                                  </p:stCondLst>
                                  <p:childTnLst>
                                    <p:animEffect transition="out" filter="fade">
                                      <p:cBhvr>
                                        <p:cTn id="136" dur="500" tmFilter="0, 0; .2, .5; .8, .5; 1, 0"/>
                                        <p:tgtEl>
                                          <p:spTgt spid="41"/>
                                        </p:tgtEl>
                                      </p:cBhvr>
                                    </p:animEffect>
                                    <p:animScale>
                                      <p:cBhvr>
                                        <p:cTn id="137" dur="250" autoRev="1" fill="hold"/>
                                        <p:tgtEl>
                                          <p:spTgt spid="41"/>
                                        </p:tgtEl>
                                      </p:cBhvr>
                                      <p:by x="105000" y="105000"/>
                                    </p:animScale>
                                  </p:childTnLst>
                                </p:cTn>
                              </p:par>
                              <p:par>
                                <p:cTn id="138" presetID="26" presetClass="emph" presetSubtype="0" fill="hold" grpId="1" nodeType="withEffect">
                                  <p:stCondLst>
                                    <p:cond delay="0"/>
                                  </p:stCondLst>
                                  <p:childTnLst>
                                    <p:animEffect transition="out" filter="fade">
                                      <p:cBhvr>
                                        <p:cTn id="139" dur="500" tmFilter="0, 0; .2, .5; .8, .5; 1, 0"/>
                                        <p:tgtEl>
                                          <p:spTgt spid="40"/>
                                        </p:tgtEl>
                                      </p:cBhvr>
                                    </p:animEffect>
                                    <p:animScale>
                                      <p:cBhvr>
                                        <p:cTn id="140" dur="250" autoRev="1" fill="hold"/>
                                        <p:tgtEl>
                                          <p:spTgt spid="40"/>
                                        </p:tgtEl>
                                      </p:cBhvr>
                                      <p:by x="105000" y="105000"/>
                                    </p:animScale>
                                  </p:childTnLst>
                                </p:cTn>
                              </p:par>
                            </p:childTnLst>
                          </p:cTn>
                        </p:par>
                        <p:par>
                          <p:cTn id="141" fill="hold">
                            <p:stCondLst>
                              <p:cond delay="500"/>
                            </p:stCondLst>
                            <p:childTnLst>
                              <p:par>
                                <p:cTn id="142" presetID="1" presetClass="entr" presetSubtype="0" fill="hold" grpId="0" nodeType="afterEffect">
                                  <p:stCondLst>
                                    <p:cond delay="0"/>
                                  </p:stCondLst>
                                  <p:childTnLst>
                                    <p:set>
                                      <p:cBhvr>
                                        <p:cTn id="143" dur="1" fill="hold">
                                          <p:stCondLst>
                                            <p:cond delay="0"/>
                                          </p:stCondLst>
                                        </p:cTn>
                                        <p:tgtEl>
                                          <p:spTgt spid="51"/>
                                        </p:tgtEl>
                                        <p:attrNameLst>
                                          <p:attrName>style.visibility</p:attrName>
                                        </p:attrNameLst>
                                      </p:cBhvr>
                                      <p:to>
                                        <p:strVal val="visible"/>
                                      </p:to>
                                    </p:set>
                                  </p:childTnLst>
                                </p:cTn>
                              </p:par>
                            </p:childTnLst>
                          </p:cTn>
                        </p:par>
                        <p:par>
                          <p:cTn id="144" fill="hold">
                            <p:stCondLst>
                              <p:cond delay="500"/>
                            </p:stCondLst>
                            <p:childTnLst>
                              <p:par>
                                <p:cTn id="145" presetID="1" presetClass="entr" presetSubtype="0" fill="hold" grpId="0" nodeType="afterEffect">
                                  <p:stCondLst>
                                    <p:cond delay="0"/>
                                  </p:stCondLst>
                                  <p:childTnLst>
                                    <p:set>
                                      <p:cBhvr>
                                        <p:cTn id="146" dur="1" fill="hold">
                                          <p:stCondLst>
                                            <p:cond delay="0"/>
                                          </p:stCondLst>
                                        </p:cTn>
                                        <p:tgtEl>
                                          <p:spTgt spid="50"/>
                                        </p:tgtEl>
                                        <p:attrNameLst>
                                          <p:attrName>style.visibility</p:attrName>
                                        </p:attrNameLst>
                                      </p:cBhvr>
                                      <p:to>
                                        <p:strVal val="visible"/>
                                      </p:to>
                                    </p:set>
                                  </p:childTnLst>
                                </p:cTn>
                              </p:par>
                            </p:childTnLst>
                          </p:cTn>
                        </p:par>
                        <p:par>
                          <p:cTn id="147" fill="hold">
                            <p:stCondLst>
                              <p:cond delay="500"/>
                            </p:stCondLst>
                            <p:childTnLst>
                              <p:par>
                                <p:cTn id="148" presetID="1" presetClass="entr" presetSubtype="0" fill="hold" grpId="0" nodeType="afterEffect">
                                  <p:stCondLst>
                                    <p:cond delay="0"/>
                                  </p:stCondLst>
                                  <p:childTnLst>
                                    <p:set>
                                      <p:cBhvr>
                                        <p:cTn id="149" dur="1" fill="hold">
                                          <p:stCondLst>
                                            <p:cond delay="0"/>
                                          </p:stCondLst>
                                        </p:cTn>
                                        <p:tgtEl>
                                          <p:spTgt spid="49"/>
                                        </p:tgtEl>
                                        <p:attrNameLst>
                                          <p:attrName>style.visibility</p:attrName>
                                        </p:attrNameLst>
                                      </p:cBhvr>
                                      <p:to>
                                        <p:strVal val="visible"/>
                                      </p:to>
                                    </p:set>
                                  </p:childTnLst>
                                </p:cTn>
                              </p:par>
                            </p:childTnLst>
                          </p:cTn>
                        </p:par>
                        <p:par>
                          <p:cTn id="150" fill="hold">
                            <p:stCondLst>
                              <p:cond delay="500"/>
                            </p:stCondLst>
                            <p:childTnLst>
                              <p:par>
                                <p:cTn id="151" presetID="22" presetClass="exit" presetSubtype="4" fill="hold" grpId="2" nodeType="afterEffect">
                                  <p:stCondLst>
                                    <p:cond delay="0"/>
                                  </p:stCondLst>
                                  <p:childTnLst>
                                    <p:animEffect transition="out" filter="wipe(down)">
                                      <p:cBhvr>
                                        <p:cTn id="152" dur="500"/>
                                        <p:tgtEl>
                                          <p:spTgt spid="42"/>
                                        </p:tgtEl>
                                      </p:cBhvr>
                                    </p:animEffect>
                                    <p:set>
                                      <p:cBhvr>
                                        <p:cTn id="153" dur="1" fill="hold">
                                          <p:stCondLst>
                                            <p:cond delay="499"/>
                                          </p:stCondLst>
                                        </p:cTn>
                                        <p:tgtEl>
                                          <p:spTgt spid="42"/>
                                        </p:tgtEl>
                                        <p:attrNameLst>
                                          <p:attrName>style.visibility</p:attrName>
                                        </p:attrNameLst>
                                      </p:cBhvr>
                                      <p:to>
                                        <p:strVal val="hidden"/>
                                      </p:to>
                                    </p:set>
                                  </p:childTnLst>
                                </p:cTn>
                              </p:par>
                            </p:childTnLst>
                          </p:cTn>
                        </p:par>
                        <p:par>
                          <p:cTn id="154" fill="hold">
                            <p:stCondLst>
                              <p:cond delay="1000"/>
                            </p:stCondLst>
                            <p:childTnLst>
                              <p:par>
                                <p:cTn id="155" presetID="22" presetClass="exit" presetSubtype="4" fill="hold" grpId="2" nodeType="afterEffect">
                                  <p:stCondLst>
                                    <p:cond delay="0"/>
                                  </p:stCondLst>
                                  <p:childTnLst>
                                    <p:animEffect transition="out" filter="wipe(down)">
                                      <p:cBhvr>
                                        <p:cTn id="156" dur="500"/>
                                        <p:tgtEl>
                                          <p:spTgt spid="41"/>
                                        </p:tgtEl>
                                      </p:cBhvr>
                                    </p:animEffect>
                                    <p:set>
                                      <p:cBhvr>
                                        <p:cTn id="157" dur="1" fill="hold">
                                          <p:stCondLst>
                                            <p:cond delay="499"/>
                                          </p:stCondLst>
                                        </p:cTn>
                                        <p:tgtEl>
                                          <p:spTgt spid="41"/>
                                        </p:tgtEl>
                                        <p:attrNameLst>
                                          <p:attrName>style.visibility</p:attrName>
                                        </p:attrNameLst>
                                      </p:cBhvr>
                                      <p:to>
                                        <p:strVal val="hidden"/>
                                      </p:to>
                                    </p:set>
                                  </p:childTnLst>
                                </p:cTn>
                              </p:par>
                            </p:childTnLst>
                          </p:cTn>
                        </p:par>
                        <p:par>
                          <p:cTn id="158" fill="hold">
                            <p:stCondLst>
                              <p:cond delay="1500"/>
                            </p:stCondLst>
                            <p:childTnLst>
                              <p:par>
                                <p:cTn id="159" presetID="22" presetClass="exit" presetSubtype="4" fill="hold" grpId="2" nodeType="afterEffect">
                                  <p:stCondLst>
                                    <p:cond delay="0"/>
                                  </p:stCondLst>
                                  <p:childTnLst>
                                    <p:animEffect transition="out" filter="wipe(down)">
                                      <p:cBhvr>
                                        <p:cTn id="160" dur="500"/>
                                        <p:tgtEl>
                                          <p:spTgt spid="40"/>
                                        </p:tgtEl>
                                      </p:cBhvr>
                                    </p:animEffect>
                                    <p:set>
                                      <p:cBhvr>
                                        <p:cTn id="161" dur="1" fill="hold">
                                          <p:stCondLst>
                                            <p:cond delay="499"/>
                                          </p:stCondLst>
                                        </p:cTn>
                                        <p:tgtEl>
                                          <p:spTgt spid="40"/>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26" presetClass="emph" presetSubtype="0" fill="hold" grpId="1" nodeType="clickEffect">
                                  <p:stCondLst>
                                    <p:cond delay="0"/>
                                  </p:stCondLst>
                                  <p:childTnLst>
                                    <p:animEffect transition="out" filter="fade">
                                      <p:cBhvr>
                                        <p:cTn id="165" dur="500" tmFilter="0, 0; .2, .5; .8, .5; 1, 0"/>
                                        <p:tgtEl>
                                          <p:spTgt spid="45"/>
                                        </p:tgtEl>
                                      </p:cBhvr>
                                    </p:animEffect>
                                    <p:animScale>
                                      <p:cBhvr>
                                        <p:cTn id="166" dur="250" autoRev="1" fill="hold"/>
                                        <p:tgtEl>
                                          <p:spTgt spid="45"/>
                                        </p:tgtEl>
                                      </p:cBhvr>
                                      <p:by x="105000" y="105000"/>
                                    </p:animScale>
                                  </p:childTnLst>
                                </p:cTn>
                              </p:par>
                            </p:childTnLst>
                          </p:cTn>
                        </p:par>
                        <p:par>
                          <p:cTn id="167" fill="hold">
                            <p:stCondLst>
                              <p:cond delay="500"/>
                            </p:stCondLst>
                            <p:childTnLst>
                              <p:par>
                                <p:cTn id="168" presetID="1" presetClass="entr" presetSubtype="0" fill="hold" grpId="0" nodeType="afterEffect">
                                  <p:stCondLst>
                                    <p:cond delay="0"/>
                                  </p:stCondLst>
                                  <p:childTnLst>
                                    <p:set>
                                      <p:cBhvr>
                                        <p:cTn id="169" dur="1" fill="hold">
                                          <p:stCondLst>
                                            <p:cond delay="0"/>
                                          </p:stCondLst>
                                        </p:cTn>
                                        <p:tgtEl>
                                          <p:spTgt spid="52"/>
                                        </p:tgtEl>
                                        <p:attrNameLst>
                                          <p:attrName>style.visibility</p:attrName>
                                        </p:attrNameLst>
                                      </p:cBhvr>
                                      <p:to>
                                        <p:strVal val="visible"/>
                                      </p:to>
                                    </p:set>
                                  </p:childTnLst>
                                </p:cTn>
                              </p:par>
                            </p:childTnLst>
                          </p:cTn>
                        </p:par>
                        <p:par>
                          <p:cTn id="170" fill="hold">
                            <p:stCondLst>
                              <p:cond delay="500"/>
                            </p:stCondLst>
                            <p:childTnLst>
                              <p:par>
                                <p:cTn id="171" presetID="22" presetClass="exit" presetSubtype="4" fill="hold" grpId="2" nodeType="afterEffect">
                                  <p:stCondLst>
                                    <p:cond delay="0"/>
                                  </p:stCondLst>
                                  <p:childTnLst>
                                    <p:animEffect transition="out" filter="wipe(down)">
                                      <p:cBhvr>
                                        <p:cTn id="172" dur="500"/>
                                        <p:tgtEl>
                                          <p:spTgt spid="45"/>
                                        </p:tgtEl>
                                      </p:cBhvr>
                                    </p:animEffect>
                                    <p:set>
                                      <p:cBhvr>
                                        <p:cTn id="173" dur="1" fill="hold">
                                          <p:stCondLst>
                                            <p:cond delay="499"/>
                                          </p:stCondLst>
                                        </p:cTn>
                                        <p:tgtEl>
                                          <p:spTgt spid="45"/>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6" presetClass="emph" presetSubtype="0" fill="hold" grpId="1" nodeType="clickEffect">
                                  <p:stCondLst>
                                    <p:cond delay="0"/>
                                  </p:stCondLst>
                                  <p:childTnLst>
                                    <p:animEffect transition="out" filter="fade">
                                      <p:cBhvr>
                                        <p:cTn id="177" dur="500" tmFilter="0, 0; .2, .5; .8, .5; 1, 0"/>
                                        <p:tgtEl>
                                          <p:spTgt spid="44"/>
                                        </p:tgtEl>
                                      </p:cBhvr>
                                    </p:animEffect>
                                    <p:animScale>
                                      <p:cBhvr>
                                        <p:cTn id="178" dur="250" autoRev="1" fill="hold"/>
                                        <p:tgtEl>
                                          <p:spTgt spid="44"/>
                                        </p:tgtEl>
                                      </p:cBhvr>
                                      <p:by x="105000" y="105000"/>
                                    </p:animScale>
                                  </p:childTnLst>
                                </p:cTn>
                              </p:par>
                              <p:par>
                                <p:cTn id="179" presetID="26" presetClass="emph" presetSubtype="0" fill="hold" grpId="1" nodeType="withEffect">
                                  <p:stCondLst>
                                    <p:cond delay="0"/>
                                  </p:stCondLst>
                                  <p:childTnLst>
                                    <p:animEffect transition="out" filter="fade">
                                      <p:cBhvr>
                                        <p:cTn id="180" dur="500" tmFilter="0, 0; .2, .5; .8, .5; 1, 0"/>
                                        <p:tgtEl>
                                          <p:spTgt spid="43"/>
                                        </p:tgtEl>
                                      </p:cBhvr>
                                    </p:animEffect>
                                    <p:animScale>
                                      <p:cBhvr>
                                        <p:cTn id="181" dur="250" autoRev="1" fill="hold"/>
                                        <p:tgtEl>
                                          <p:spTgt spid="43"/>
                                        </p:tgtEl>
                                      </p:cBhvr>
                                      <p:by x="105000" y="105000"/>
                                    </p:animScale>
                                  </p:childTnLst>
                                </p:cTn>
                              </p:par>
                              <p:par>
                                <p:cTn id="182" presetID="26" presetClass="emph" presetSubtype="0" fill="hold" grpId="1" nodeType="withEffect">
                                  <p:stCondLst>
                                    <p:cond delay="0"/>
                                  </p:stCondLst>
                                  <p:childTnLst>
                                    <p:animEffect transition="out" filter="fade">
                                      <p:cBhvr>
                                        <p:cTn id="183" dur="500" tmFilter="0, 0; .2, .5; .8, .5; 1, 0"/>
                                        <p:tgtEl>
                                          <p:spTgt spid="39"/>
                                        </p:tgtEl>
                                      </p:cBhvr>
                                    </p:animEffect>
                                    <p:animScale>
                                      <p:cBhvr>
                                        <p:cTn id="184" dur="250" autoRev="1" fill="hold"/>
                                        <p:tgtEl>
                                          <p:spTgt spid="39"/>
                                        </p:tgtEl>
                                      </p:cBhvr>
                                      <p:by x="105000" y="105000"/>
                                    </p:animScale>
                                  </p:childTnLst>
                                </p:cTn>
                              </p:par>
                            </p:childTnLst>
                          </p:cTn>
                        </p:par>
                        <p:par>
                          <p:cTn id="185" fill="hold">
                            <p:stCondLst>
                              <p:cond delay="500"/>
                            </p:stCondLst>
                            <p:childTnLst>
                              <p:par>
                                <p:cTn id="186" presetID="1" presetClass="entr" presetSubtype="0" fill="hold" grpId="0" nodeType="afterEffect">
                                  <p:stCondLst>
                                    <p:cond delay="0"/>
                                  </p:stCondLst>
                                  <p:childTnLst>
                                    <p:set>
                                      <p:cBhvr>
                                        <p:cTn id="187" dur="1" fill="hold">
                                          <p:stCondLst>
                                            <p:cond delay="0"/>
                                          </p:stCondLst>
                                        </p:cTn>
                                        <p:tgtEl>
                                          <p:spTgt spid="55"/>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54"/>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53"/>
                                        </p:tgtEl>
                                        <p:attrNameLst>
                                          <p:attrName>style.visibility</p:attrName>
                                        </p:attrNameLst>
                                      </p:cBhvr>
                                      <p:to>
                                        <p:strVal val="visible"/>
                                      </p:to>
                                    </p:set>
                                  </p:childTnLst>
                                </p:cTn>
                              </p:par>
                            </p:childTnLst>
                          </p:cTn>
                        </p:par>
                        <p:par>
                          <p:cTn id="192" fill="hold">
                            <p:stCondLst>
                              <p:cond delay="500"/>
                            </p:stCondLst>
                            <p:childTnLst>
                              <p:par>
                                <p:cTn id="193" presetID="22" presetClass="exit" presetSubtype="4" fill="hold" grpId="2" nodeType="afterEffect">
                                  <p:stCondLst>
                                    <p:cond delay="0"/>
                                  </p:stCondLst>
                                  <p:childTnLst>
                                    <p:animEffect transition="out" filter="wipe(down)">
                                      <p:cBhvr>
                                        <p:cTn id="194" dur="500"/>
                                        <p:tgtEl>
                                          <p:spTgt spid="44"/>
                                        </p:tgtEl>
                                      </p:cBhvr>
                                    </p:animEffect>
                                    <p:set>
                                      <p:cBhvr>
                                        <p:cTn id="195" dur="1" fill="hold">
                                          <p:stCondLst>
                                            <p:cond delay="499"/>
                                          </p:stCondLst>
                                        </p:cTn>
                                        <p:tgtEl>
                                          <p:spTgt spid="44"/>
                                        </p:tgtEl>
                                        <p:attrNameLst>
                                          <p:attrName>style.visibility</p:attrName>
                                        </p:attrNameLst>
                                      </p:cBhvr>
                                      <p:to>
                                        <p:strVal val="hidden"/>
                                      </p:to>
                                    </p:set>
                                  </p:childTnLst>
                                </p:cTn>
                              </p:par>
                            </p:childTnLst>
                          </p:cTn>
                        </p:par>
                        <p:par>
                          <p:cTn id="196" fill="hold">
                            <p:stCondLst>
                              <p:cond delay="1000"/>
                            </p:stCondLst>
                            <p:childTnLst>
                              <p:par>
                                <p:cTn id="197" presetID="22" presetClass="exit" presetSubtype="4" fill="hold" grpId="2" nodeType="afterEffect">
                                  <p:stCondLst>
                                    <p:cond delay="0"/>
                                  </p:stCondLst>
                                  <p:childTnLst>
                                    <p:animEffect transition="out" filter="wipe(down)">
                                      <p:cBhvr>
                                        <p:cTn id="198" dur="500"/>
                                        <p:tgtEl>
                                          <p:spTgt spid="43"/>
                                        </p:tgtEl>
                                      </p:cBhvr>
                                    </p:animEffect>
                                    <p:set>
                                      <p:cBhvr>
                                        <p:cTn id="199" dur="1" fill="hold">
                                          <p:stCondLst>
                                            <p:cond delay="499"/>
                                          </p:stCondLst>
                                        </p:cTn>
                                        <p:tgtEl>
                                          <p:spTgt spid="43"/>
                                        </p:tgtEl>
                                        <p:attrNameLst>
                                          <p:attrName>style.visibility</p:attrName>
                                        </p:attrNameLst>
                                      </p:cBhvr>
                                      <p:to>
                                        <p:strVal val="hidden"/>
                                      </p:to>
                                    </p:set>
                                  </p:childTnLst>
                                </p:cTn>
                              </p:par>
                            </p:childTnLst>
                          </p:cTn>
                        </p:par>
                        <p:par>
                          <p:cTn id="200" fill="hold">
                            <p:stCondLst>
                              <p:cond delay="1500"/>
                            </p:stCondLst>
                            <p:childTnLst>
                              <p:par>
                                <p:cTn id="201" presetID="22" presetClass="exit" presetSubtype="4" fill="hold" grpId="2" nodeType="afterEffect">
                                  <p:stCondLst>
                                    <p:cond delay="0"/>
                                  </p:stCondLst>
                                  <p:childTnLst>
                                    <p:animEffect transition="out" filter="wipe(down)">
                                      <p:cBhvr>
                                        <p:cTn id="202" dur="500"/>
                                        <p:tgtEl>
                                          <p:spTgt spid="39"/>
                                        </p:tgtEl>
                                      </p:cBhvr>
                                    </p:animEffect>
                                    <p:set>
                                      <p:cBhvr>
                                        <p:cTn id="203" dur="1" fill="hold">
                                          <p:stCondLst>
                                            <p:cond delay="499"/>
                                          </p:stCondLst>
                                        </p:cTn>
                                        <p:tgtEl>
                                          <p:spTgt spid="39"/>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59"/>
                                        </p:tgtEl>
                                        <p:attrNameLst>
                                          <p:attrName>style.visibility</p:attrName>
                                        </p:attrNameLst>
                                      </p:cBhvr>
                                      <p:to>
                                        <p:strVal val="visible"/>
                                      </p:to>
                                    </p:set>
                                  </p:childTnLst>
                                </p:cTn>
                              </p:par>
                            </p:childTnLst>
                          </p:cTn>
                        </p:par>
                        <p:par>
                          <p:cTn id="208" fill="hold">
                            <p:stCondLst>
                              <p:cond delay="0"/>
                            </p:stCondLst>
                            <p:childTnLst>
                              <p:par>
                                <p:cTn id="209" presetID="1" presetClass="entr" presetSubtype="0" fill="hold" nodeType="afterEffect">
                                  <p:stCondLst>
                                    <p:cond delay="0"/>
                                  </p:stCondLst>
                                  <p:childTnLst>
                                    <p:set>
                                      <p:cBhvr>
                                        <p:cTn id="210"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bldLvl="0" animBg="1"/>
      <p:bldP spid="79876" grpId="0" bldLvl="0" animBg="1"/>
      <p:bldP spid="79877" grpId="0" bldLvl="0" animBg="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9" grpId="0"/>
      <p:bldP spid="39" grpId="1"/>
      <p:bldP spid="39" grpId="2"/>
      <p:bldP spid="40" grpId="0"/>
      <p:bldP spid="40" grpId="1"/>
      <p:bldP spid="40" grpId="2"/>
      <p:bldP spid="41" grpId="0"/>
      <p:bldP spid="41" grpId="1"/>
      <p:bldP spid="41" grpId="2"/>
      <p:bldP spid="42" grpId="0"/>
      <p:bldP spid="42" grpId="1"/>
      <p:bldP spid="42" grpId="2"/>
      <p:bldP spid="43" grpId="0"/>
      <p:bldP spid="43" grpId="1"/>
      <p:bldP spid="43" grpId="2"/>
      <p:bldP spid="44" grpId="0"/>
      <p:bldP spid="44" grpId="1"/>
      <p:bldP spid="44" grpId="2"/>
      <p:bldP spid="45" grpId="0"/>
      <p:bldP spid="45" grpId="1"/>
      <p:bldP spid="45" grpId="2"/>
      <p:bldP spid="46" grpId="0"/>
      <p:bldP spid="46" grpId="1"/>
      <p:bldP spid="46" grpId="2"/>
      <p:bldP spid="47" grpId="0"/>
      <p:bldP spid="48" grpId="0"/>
      <p:bldP spid="49" grpId="0"/>
      <p:bldP spid="50" grpId="0"/>
      <p:bldP spid="51" grpId="0"/>
      <p:bldP spid="52" grpId="0"/>
      <p:bldP spid="53" grpId="0"/>
      <p:bldP spid="54" grpId="0"/>
      <p:bldP spid="55" grpId="0"/>
      <p:bldP spid="5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839416" y="1976700"/>
            <a:ext cx="3357586" cy="491490"/>
          </a:xfrm>
          <a:prstGeom prst="rect">
            <a:avLst/>
          </a:prstGeom>
          <a:noFill/>
          <a:ln w="31750">
            <a:solidFill>
              <a:srgbClr val="F19903"/>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l">
              <a:lnSpc>
                <a:spcPct val="130000"/>
              </a:lnSpc>
            </a:pPr>
            <a:r>
              <a:rPr kumimoji="1" lang="zh-CN" altLang="en-US"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kumimoji="1" lang="zh-CN" altLang="en-US" sz="2000" dirty="0">
                <a:solidFill>
                  <a:schemeClr val="bg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进行第</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次分配：按拾位</a:t>
            </a:r>
            <a:endParaRPr kumimoji="1" lang="zh-CN" altLang="en-US"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Text Box 5"/>
          <p:cNvSpPr txBox="1">
            <a:spLocks noChangeArrowheads="1"/>
          </p:cNvSpPr>
          <p:nvPr/>
        </p:nvSpPr>
        <p:spPr bwMode="auto">
          <a:xfrm>
            <a:off x="1053731" y="3976965"/>
            <a:ext cx="1863725" cy="475615"/>
          </a:xfrm>
          <a:prstGeom prst="rect">
            <a:avLst/>
          </a:prstGeom>
          <a:noFill/>
          <a:ln w="9525">
            <a:noFill/>
            <a:miter lim="800000"/>
          </a:ln>
          <a:effectLst/>
        </p:spPr>
        <p:txBody>
          <a:bodyPr wrap="none">
            <a:spAutoFit/>
          </a:bodyPr>
          <a:lstStyle/>
          <a:p>
            <a:pPr algn="l">
              <a:lnSpc>
                <a:spcPct val="125000"/>
              </a:lnSpc>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进行第</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次收集</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Rectangle 6"/>
          <p:cNvSpPr>
            <a:spLocks noChangeArrowheads="1"/>
          </p:cNvSpPr>
          <p:nvPr/>
        </p:nvSpPr>
        <p:spPr bwMode="auto">
          <a:xfrm>
            <a:off x="1344270" y="2667267"/>
            <a:ext cx="594360" cy="450850"/>
          </a:xfrm>
          <a:prstGeom prst="rect">
            <a:avLst/>
          </a:prstGeom>
          <a:noFill/>
          <a:ln w="9525">
            <a:noFill/>
            <a:miter lim="800000"/>
          </a:ln>
          <a:effectLst/>
        </p:spPr>
        <p:txBody>
          <a:bodyPr wrap="none">
            <a:spAutoFit/>
          </a:bodyPr>
          <a:lstStyle/>
          <a:p>
            <a:pPr algn="l">
              <a:lnSpc>
                <a:spcPct val="130000"/>
              </a:lnSpc>
            </a:pP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f</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[3]</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Rectangle 6"/>
          <p:cNvSpPr>
            <a:spLocks noChangeArrowheads="1"/>
          </p:cNvSpPr>
          <p:nvPr/>
        </p:nvSpPr>
        <p:spPr bwMode="auto">
          <a:xfrm>
            <a:off x="4911383" y="2676792"/>
            <a:ext cx="895350" cy="450850"/>
          </a:xfrm>
          <a:prstGeom prst="rect">
            <a:avLst/>
          </a:prstGeom>
          <a:noFill/>
          <a:ln w="9525">
            <a:noFill/>
            <a:miter lim="800000"/>
          </a:ln>
          <a:effectLst/>
        </p:spPr>
        <p:txBody>
          <a:bodyPr wrap="none">
            <a:spAutoFit/>
          </a:bodyPr>
          <a:lstStyle/>
          <a:p>
            <a:pPr algn="l">
              <a:lnSpc>
                <a:spcPct val="130000"/>
              </a:lnSpc>
            </a:pP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[3]</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Rectangle 6"/>
          <p:cNvSpPr>
            <a:spLocks noChangeArrowheads="1"/>
          </p:cNvSpPr>
          <p:nvPr/>
        </p:nvSpPr>
        <p:spPr bwMode="auto">
          <a:xfrm>
            <a:off x="1344246" y="3237811"/>
            <a:ext cx="594360" cy="450850"/>
          </a:xfrm>
          <a:prstGeom prst="rect">
            <a:avLst/>
          </a:prstGeom>
          <a:noFill/>
          <a:ln w="9525">
            <a:noFill/>
            <a:miter lim="800000"/>
          </a:ln>
          <a:effectLst/>
        </p:spPr>
        <p:txBody>
          <a:bodyPr wrap="none">
            <a:spAutoFit/>
          </a:bodyPr>
          <a:lstStyle/>
          <a:p>
            <a:pPr algn="l">
              <a:lnSpc>
                <a:spcPct val="130000"/>
              </a:lnSpc>
            </a:pP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f</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[6]</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Rectangle 6"/>
          <p:cNvSpPr>
            <a:spLocks noChangeArrowheads="1"/>
          </p:cNvSpPr>
          <p:nvPr/>
        </p:nvSpPr>
        <p:spPr bwMode="auto">
          <a:xfrm>
            <a:off x="4911383" y="3247336"/>
            <a:ext cx="895350" cy="450850"/>
          </a:xfrm>
          <a:prstGeom prst="rect">
            <a:avLst/>
          </a:prstGeom>
          <a:noFill/>
          <a:ln w="9525">
            <a:noFill/>
            <a:miter lim="800000"/>
          </a:ln>
          <a:effectLst/>
        </p:spPr>
        <p:txBody>
          <a:bodyPr wrap="none">
            <a:spAutoFit/>
          </a:bodyPr>
          <a:lstStyle/>
          <a:p>
            <a:pPr algn="l">
              <a:lnSpc>
                <a:spcPct val="130000"/>
              </a:lnSpc>
            </a:pP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[6]</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Box 22"/>
          <p:cNvSpPr txBox="1"/>
          <p:nvPr/>
        </p:nvSpPr>
        <p:spPr>
          <a:xfrm>
            <a:off x="2053862" y="3321881"/>
            <a:ext cx="642942"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6</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2625366" y="3321881"/>
            <a:ext cx="642942"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6</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24"/>
          <p:cNvSpPr txBox="1"/>
          <p:nvPr/>
        </p:nvSpPr>
        <p:spPr>
          <a:xfrm>
            <a:off x="3268308" y="3321881"/>
            <a:ext cx="642942"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6</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TextBox 28"/>
          <p:cNvSpPr txBox="1"/>
          <p:nvPr/>
        </p:nvSpPr>
        <p:spPr>
          <a:xfrm>
            <a:off x="2053862" y="2750377"/>
            <a:ext cx="642942"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29"/>
          <p:cNvSpPr txBox="1"/>
          <p:nvPr/>
        </p:nvSpPr>
        <p:spPr>
          <a:xfrm>
            <a:off x="1053730" y="4822079"/>
            <a:ext cx="428628" cy="276860"/>
          </a:xfrm>
          <a:prstGeom prst="rect">
            <a:avLst/>
          </a:prstGeom>
          <a:noFill/>
        </p:spPr>
        <p:txBody>
          <a:bodyPr wrap="square" lIns="0" tIns="0" rIns="0" bIns="0"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TextBox 30"/>
          <p:cNvSpPr txBox="1"/>
          <p:nvPr/>
        </p:nvSpPr>
        <p:spPr>
          <a:xfrm>
            <a:off x="2982556" y="5477162"/>
            <a:ext cx="1928826" cy="398780"/>
          </a:xfrm>
          <a:prstGeom prst="rect">
            <a:avLst/>
          </a:prstGeom>
          <a:noFill/>
        </p:spPr>
        <p:txBody>
          <a:bodyPr wrap="square" rtlCol="0">
            <a:spAutoFit/>
          </a:bodyPr>
          <a:lstStyle/>
          <a:p>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趟排序完毕</a:t>
            </a:r>
            <a:endPar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TextBox 31"/>
          <p:cNvSpPr txBox="1"/>
          <p:nvPr/>
        </p:nvSpPr>
        <p:spPr>
          <a:xfrm>
            <a:off x="2625366" y="2750377"/>
            <a:ext cx="571504"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TextBox 32"/>
          <p:cNvSpPr txBox="1"/>
          <p:nvPr/>
        </p:nvSpPr>
        <p:spPr>
          <a:xfrm>
            <a:off x="3196870" y="2750377"/>
            <a:ext cx="571504"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TextBox 33"/>
          <p:cNvSpPr txBox="1"/>
          <p:nvPr/>
        </p:nvSpPr>
        <p:spPr>
          <a:xfrm>
            <a:off x="4339878" y="2750377"/>
            <a:ext cx="642942"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Box 34"/>
          <p:cNvSpPr txBox="1"/>
          <p:nvPr/>
        </p:nvSpPr>
        <p:spPr>
          <a:xfrm>
            <a:off x="3768374" y="2750377"/>
            <a:ext cx="642942"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Box 43"/>
          <p:cNvSpPr txBox="1"/>
          <p:nvPr/>
        </p:nvSpPr>
        <p:spPr>
          <a:xfrm>
            <a:off x="2232457" y="1537547"/>
            <a:ext cx="428628" cy="276860"/>
          </a:xfrm>
          <a:prstGeom prst="rect">
            <a:avLst/>
          </a:prstGeom>
          <a:noFill/>
        </p:spPr>
        <p:txBody>
          <a:bodyPr wrap="square" lIns="0" tIns="0" rIns="0" bIns="0"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Box 44"/>
          <p:cNvSpPr txBox="1"/>
          <p:nvPr/>
        </p:nvSpPr>
        <p:spPr>
          <a:xfrm>
            <a:off x="2586014" y="1567826"/>
            <a:ext cx="652466"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→230</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TextBox 45"/>
          <p:cNvSpPr txBox="1"/>
          <p:nvPr/>
        </p:nvSpPr>
        <p:spPr>
          <a:xfrm>
            <a:off x="3167042" y="1567826"/>
            <a:ext cx="571504"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→367</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TextBox 46"/>
          <p:cNvSpPr txBox="1"/>
          <p:nvPr/>
        </p:nvSpPr>
        <p:spPr>
          <a:xfrm>
            <a:off x="3738546" y="1567826"/>
            <a:ext cx="571504"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→167</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TextBox 47"/>
          <p:cNvSpPr txBox="1"/>
          <p:nvPr/>
        </p:nvSpPr>
        <p:spPr>
          <a:xfrm>
            <a:off x="4310050" y="1567826"/>
            <a:ext cx="571504"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→237</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TextBox 48"/>
          <p:cNvSpPr txBox="1"/>
          <p:nvPr/>
        </p:nvSpPr>
        <p:spPr>
          <a:xfrm>
            <a:off x="4881554" y="1567826"/>
            <a:ext cx="571504"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→138</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TextBox 49"/>
          <p:cNvSpPr txBox="1"/>
          <p:nvPr/>
        </p:nvSpPr>
        <p:spPr>
          <a:xfrm>
            <a:off x="5453058" y="1567826"/>
            <a:ext cx="642942"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→369</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TextBox 50"/>
          <p:cNvSpPr txBox="1"/>
          <p:nvPr/>
        </p:nvSpPr>
        <p:spPr>
          <a:xfrm>
            <a:off x="6024562" y="1567826"/>
            <a:ext cx="571504"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→239</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TextBox 51"/>
          <p:cNvSpPr txBox="1"/>
          <p:nvPr/>
        </p:nvSpPr>
        <p:spPr>
          <a:xfrm>
            <a:off x="6596066" y="1567826"/>
            <a:ext cx="642942" cy="55372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→139</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TextBox 52"/>
          <p:cNvSpPr txBox="1"/>
          <p:nvPr/>
        </p:nvSpPr>
        <p:spPr>
          <a:xfrm>
            <a:off x="1472834" y="482207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→230</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TextBox 53"/>
          <p:cNvSpPr txBox="1"/>
          <p:nvPr/>
        </p:nvSpPr>
        <p:spPr>
          <a:xfrm>
            <a:off x="2125300" y="482207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→237</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TextBox 54"/>
          <p:cNvSpPr txBox="1"/>
          <p:nvPr/>
        </p:nvSpPr>
        <p:spPr>
          <a:xfrm>
            <a:off x="2777766" y="482207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→138</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TextBox 55"/>
          <p:cNvSpPr txBox="1"/>
          <p:nvPr/>
        </p:nvSpPr>
        <p:spPr>
          <a:xfrm>
            <a:off x="4054126" y="482207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→139</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TextBox 56"/>
          <p:cNvSpPr txBox="1"/>
          <p:nvPr/>
        </p:nvSpPr>
        <p:spPr>
          <a:xfrm>
            <a:off x="3411184" y="482207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→239</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TextBox 57"/>
          <p:cNvSpPr txBox="1"/>
          <p:nvPr/>
        </p:nvSpPr>
        <p:spPr>
          <a:xfrm>
            <a:off x="4697068" y="482207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→367</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TextBox 58"/>
          <p:cNvSpPr txBox="1"/>
          <p:nvPr/>
        </p:nvSpPr>
        <p:spPr>
          <a:xfrm>
            <a:off x="5340010" y="482207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→167</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 name="TextBox 59"/>
          <p:cNvSpPr txBox="1"/>
          <p:nvPr/>
        </p:nvSpPr>
        <p:spPr>
          <a:xfrm>
            <a:off x="5982952" y="482207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→369</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灯片编号占位符 36"/>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36" name="TextBox 3"/>
          <p:cNvSpPr txBox="1"/>
          <p:nvPr/>
        </p:nvSpPr>
        <p:spPr>
          <a:xfrm>
            <a:off x="0" y="108014"/>
            <a:ext cx="326830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38" name="Rectangle 7" descr="信纸">
            <a:hlinkClick r:id="" action="ppaction://hlinkshowjump?jump=nextslide"/>
          </p:cNvPr>
          <p:cNvSpPr>
            <a:spLocks noChangeArrowheads="1"/>
          </p:cNvSpPr>
          <p:nvPr/>
        </p:nvSpPr>
        <p:spPr bwMode="auto">
          <a:xfrm>
            <a:off x="196474" y="879863"/>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基数排序的分类</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98881" y="1676046"/>
            <a:ext cx="4357718" cy="43577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5"/>
                                        </p:tgtEl>
                                      </p:cBhvr>
                                    </p:animEffect>
                                    <p:animScale>
                                      <p:cBhvr>
                                        <p:cTn id="7" dur="250" autoRev="1" fill="hold"/>
                                        <p:tgtEl>
                                          <p:spTgt spid="45"/>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500"/>
                            </p:stCondLst>
                            <p:childTnLst>
                              <p:par>
                                <p:cTn id="12" presetID="22" presetClass="exit" presetSubtype="4" fill="hold" grpId="1" nodeType="afterEffect">
                                  <p:stCondLst>
                                    <p:cond delay="0"/>
                                  </p:stCondLst>
                                  <p:childTnLst>
                                    <p:animEffect transition="out" filter="wipe(down)">
                                      <p:cBhvr>
                                        <p:cTn id="13" dur="500"/>
                                        <p:tgtEl>
                                          <p:spTgt spid="45"/>
                                        </p:tgtEl>
                                      </p:cBhvr>
                                    </p:animEffect>
                                    <p:set>
                                      <p:cBhvr>
                                        <p:cTn id="14" dur="1" fill="hold">
                                          <p:stCondLst>
                                            <p:cond delay="499"/>
                                          </p:stCondLst>
                                        </p:cTn>
                                        <p:tgtEl>
                                          <p:spTgt spid="4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46"/>
                                        </p:tgtEl>
                                      </p:cBhvr>
                                    </p:animEffect>
                                    <p:animScale>
                                      <p:cBhvr>
                                        <p:cTn id="19" dur="250" autoRev="1" fill="hold"/>
                                        <p:tgtEl>
                                          <p:spTgt spid="46"/>
                                        </p:tgtEl>
                                      </p:cBhvr>
                                      <p:by x="105000" y="105000"/>
                                    </p:animScale>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500"/>
                            </p:stCondLst>
                            <p:childTnLst>
                              <p:par>
                                <p:cTn id="24" presetID="22" presetClass="exit" presetSubtype="4" fill="hold" grpId="1" nodeType="afterEffect">
                                  <p:stCondLst>
                                    <p:cond delay="0"/>
                                  </p:stCondLst>
                                  <p:childTnLst>
                                    <p:animEffect transition="out" filter="wipe(down)">
                                      <p:cBhvr>
                                        <p:cTn id="25" dur="500"/>
                                        <p:tgtEl>
                                          <p:spTgt spid="46"/>
                                        </p:tgtEl>
                                      </p:cBhvr>
                                    </p:animEffect>
                                    <p:set>
                                      <p:cBhvr>
                                        <p:cTn id="26" dur="1" fill="hold">
                                          <p:stCondLst>
                                            <p:cond delay="499"/>
                                          </p:stCondLst>
                                        </p:cTn>
                                        <p:tgtEl>
                                          <p:spTgt spid="4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47"/>
                                        </p:tgtEl>
                                      </p:cBhvr>
                                    </p:animEffect>
                                    <p:animScale>
                                      <p:cBhvr>
                                        <p:cTn id="31" dur="250" autoRev="1" fill="hold"/>
                                        <p:tgtEl>
                                          <p:spTgt spid="47"/>
                                        </p:tgtEl>
                                      </p:cBhvr>
                                      <p:by x="105000" y="105000"/>
                                    </p:animScale>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500"/>
                            </p:stCondLst>
                            <p:childTnLst>
                              <p:par>
                                <p:cTn id="36" presetID="22" presetClass="exit" presetSubtype="4" fill="hold" grpId="1" nodeType="afterEffect">
                                  <p:stCondLst>
                                    <p:cond delay="0"/>
                                  </p:stCondLst>
                                  <p:childTnLst>
                                    <p:animEffect transition="out" filter="wipe(down)">
                                      <p:cBhvr>
                                        <p:cTn id="37" dur="500"/>
                                        <p:tgtEl>
                                          <p:spTgt spid="47"/>
                                        </p:tgtEl>
                                      </p:cBhvr>
                                    </p:animEffect>
                                    <p:set>
                                      <p:cBhvr>
                                        <p:cTn id="38" dur="1" fill="hold">
                                          <p:stCondLst>
                                            <p:cond delay="499"/>
                                          </p:stCondLst>
                                        </p:cTn>
                                        <p:tgtEl>
                                          <p:spTgt spid="4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0" nodeType="clickEffect">
                                  <p:stCondLst>
                                    <p:cond delay="0"/>
                                  </p:stCondLst>
                                  <p:childTnLst>
                                    <p:animEffect transition="out" filter="fade">
                                      <p:cBhvr>
                                        <p:cTn id="42" dur="500" tmFilter="0, 0; .2, .5; .8, .5; 1, 0"/>
                                        <p:tgtEl>
                                          <p:spTgt spid="48"/>
                                        </p:tgtEl>
                                      </p:cBhvr>
                                    </p:animEffect>
                                    <p:animScale>
                                      <p:cBhvr>
                                        <p:cTn id="43" dur="250" autoRev="1" fill="hold"/>
                                        <p:tgtEl>
                                          <p:spTgt spid="48"/>
                                        </p:tgtEl>
                                      </p:cBhvr>
                                      <p:by x="105000" y="105000"/>
                                    </p:animScale>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par>
                          <p:cTn id="47" fill="hold">
                            <p:stCondLst>
                              <p:cond delay="500"/>
                            </p:stCondLst>
                            <p:childTnLst>
                              <p:par>
                                <p:cTn id="48" presetID="22" presetClass="exit" presetSubtype="4" fill="hold" grpId="1" nodeType="afterEffect">
                                  <p:stCondLst>
                                    <p:cond delay="0"/>
                                  </p:stCondLst>
                                  <p:childTnLst>
                                    <p:animEffect transition="out" filter="wipe(down)">
                                      <p:cBhvr>
                                        <p:cTn id="49" dur="500"/>
                                        <p:tgtEl>
                                          <p:spTgt spid="48"/>
                                        </p:tgtEl>
                                      </p:cBhvr>
                                    </p:animEffect>
                                    <p:set>
                                      <p:cBhvr>
                                        <p:cTn id="50" dur="1" fill="hold">
                                          <p:stCondLst>
                                            <p:cond delay="499"/>
                                          </p:stCondLst>
                                        </p:cTn>
                                        <p:tgtEl>
                                          <p:spTgt spid="4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grpId="0" nodeType="clickEffect">
                                  <p:stCondLst>
                                    <p:cond delay="0"/>
                                  </p:stCondLst>
                                  <p:childTnLst>
                                    <p:animEffect transition="out" filter="fade">
                                      <p:cBhvr>
                                        <p:cTn id="54" dur="500" tmFilter="0, 0; .2, .5; .8, .5; 1, 0"/>
                                        <p:tgtEl>
                                          <p:spTgt spid="49"/>
                                        </p:tgtEl>
                                      </p:cBhvr>
                                    </p:animEffect>
                                    <p:animScale>
                                      <p:cBhvr>
                                        <p:cTn id="55" dur="250" autoRev="1" fill="hold"/>
                                        <p:tgtEl>
                                          <p:spTgt spid="49"/>
                                        </p:tgtEl>
                                      </p:cBhvr>
                                      <p:by x="105000" y="105000"/>
                                    </p:animScale>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par>
                          <p:cTn id="59" fill="hold">
                            <p:stCondLst>
                              <p:cond delay="500"/>
                            </p:stCondLst>
                            <p:childTnLst>
                              <p:par>
                                <p:cTn id="60" presetID="22" presetClass="exit" presetSubtype="4" fill="hold" grpId="1" nodeType="afterEffect">
                                  <p:stCondLst>
                                    <p:cond delay="0"/>
                                  </p:stCondLst>
                                  <p:childTnLst>
                                    <p:animEffect transition="out" filter="wipe(down)">
                                      <p:cBhvr>
                                        <p:cTn id="61" dur="500"/>
                                        <p:tgtEl>
                                          <p:spTgt spid="49"/>
                                        </p:tgtEl>
                                      </p:cBhvr>
                                    </p:animEffect>
                                    <p:set>
                                      <p:cBhvr>
                                        <p:cTn id="62" dur="1" fill="hold">
                                          <p:stCondLst>
                                            <p:cond delay="499"/>
                                          </p:stCondLst>
                                        </p:cTn>
                                        <p:tgtEl>
                                          <p:spTgt spid="4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grpId="0" nodeType="clickEffect">
                                  <p:stCondLst>
                                    <p:cond delay="0"/>
                                  </p:stCondLst>
                                  <p:childTnLst>
                                    <p:animEffect transition="out" filter="fade">
                                      <p:cBhvr>
                                        <p:cTn id="66" dur="500" tmFilter="0, 0; .2, .5; .8, .5; 1, 0"/>
                                        <p:tgtEl>
                                          <p:spTgt spid="50"/>
                                        </p:tgtEl>
                                      </p:cBhvr>
                                    </p:animEffect>
                                    <p:animScale>
                                      <p:cBhvr>
                                        <p:cTn id="67" dur="250" autoRev="1" fill="hold"/>
                                        <p:tgtEl>
                                          <p:spTgt spid="50"/>
                                        </p:tgtEl>
                                      </p:cBhvr>
                                      <p:by x="105000" y="105000"/>
                                    </p:animScale>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par>
                          <p:cTn id="71" fill="hold">
                            <p:stCondLst>
                              <p:cond delay="500"/>
                            </p:stCondLst>
                            <p:childTnLst>
                              <p:par>
                                <p:cTn id="72" presetID="22" presetClass="exit" presetSubtype="4" fill="hold" grpId="1" nodeType="afterEffect">
                                  <p:stCondLst>
                                    <p:cond delay="0"/>
                                  </p:stCondLst>
                                  <p:childTnLst>
                                    <p:animEffect transition="out" filter="wipe(down)">
                                      <p:cBhvr>
                                        <p:cTn id="73" dur="500"/>
                                        <p:tgtEl>
                                          <p:spTgt spid="50"/>
                                        </p:tgtEl>
                                      </p:cBhvr>
                                    </p:animEffect>
                                    <p:set>
                                      <p:cBhvr>
                                        <p:cTn id="74" dur="1" fill="hold">
                                          <p:stCondLst>
                                            <p:cond delay="499"/>
                                          </p:stCondLst>
                                        </p:cTn>
                                        <p:tgtEl>
                                          <p:spTgt spid="5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6" presetClass="emph" presetSubtype="0" fill="hold" grpId="0" nodeType="clickEffect">
                                  <p:stCondLst>
                                    <p:cond delay="0"/>
                                  </p:stCondLst>
                                  <p:childTnLst>
                                    <p:animEffect transition="out" filter="fade">
                                      <p:cBhvr>
                                        <p:cTn id="78" dur="500" tmFilter="0, 0; .2, .5; .8, .5; 1, 0"/>
                                        <p:tgtEl>
                                          <p:spTgt spid="51"/>
                                        </p:tgtEl>
                                      </p:cBhvr>
                                    </p:animEffect>
                                    <p:animScale>
                                      <p:cBhvr>
                                        <p:cTn id="79" dur="250" autoRev="1" fill="hold"/>
                                        <p:tgtEl>
                                          <p:spTgt spid="51"/>
                                        </p:tgtEl>
                                      </p:cBhvr>
                                      <p:by x="105000" y="105000"/>
                                    </p:animScale>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par>
                          <p:cTn id="83" fill="hold">
                            <p:stCondLst>
                              <p:cond delay="500"/>
                            </p:stCondLst>
                            <p:childTnLst>
                              <p:par>
                                <p:cTn id="84" presetID="22" presetClass="exit" presetSubtype="4" fill="hold" grpId="1" nodeType="afterEffect">
                                  <p:stCondLst>
                                    <p:cond delay="0"/>
                                  </p:stCondLst>
                                  <p:childTnLst>
                                    <p:animEffect transition="out" filter="wipe(down)">
                                      <p:cBhvr>
                                        <p:cTn id="85" dur="500"/>
                                        <p:tgtEl>
                                          <p:spTgt spid="51"/>
                                        </p:tgtEl>
                                      </p:cBhvr>
                                    </p:animEffect>
                                    <p:set>
                                      <p:cBhvr>
                                        <p:cTn id="86" dur="1" fill="hold">
                                          <p:stCondLst>
                                            <p:cond delay="499"/>
                                          </p:stCondLst>
                                        </p:cTn>
                                        <p:tgtEl>
                                          <p:spTgt spid="5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6" presetClass="emph" presetSubtype="0" fill="hold" grpId="0" nodeType="clickEffect">
                                  <p:stCondLst>
                                    <p:cond delay="0"/>
                                  </p:stCondLst>
                                  <p:childTnLst>
                                    <p:animEffect transition="out" filter="fade">
                                      <p:cBhvr>
                                        <p:cTn id="90" dur="500" tmFilter="0, 0; .2, .5; .8, .5; 1, 0"/>
                                        <p:tgtEl>
                                          <p:spTgt spid="52"/>
                                        </p:tgtEl>
                                      </p:cBhvr>
                                    </p:animEffect>
                                    <p:animScale>
                                      <p:cBhvr>
                                        <p:cTn id="91" dur="250" autoRev="1" fill="hold"/>
                                        <p:tgtEl>
                                          <p:spTgt spid="52"/>
                                        </p:tgtEl>
                                      </p:cBhvr>
                                      <p:by x="105000" y="105000"/>
                                    </p:animScale>
                                  </p:childTnLst>
                                </p:cTn>
                              </p:par>
                            </p:childTnLst>
                          </p:cTn>
                        </p:par>
                        <p:par>
                          <p:cTn id="92" fill="hold">
                            <p:stCondLst>
                              <p:cond delay="500"/>
                            </p:stCondLst>
                            <p:childTnLst>
                              <p:par>
                                <p:cTn id="93" presetID="1" presetClass="entr" presetSubtype="0" fill="hold" grpId="0" nodeType="after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childTnLst>
                          </p:cTn>
                        </p:par>
                        <p:par>
                          <p:cTn id="95" fill="hold">
                            <p:stCondLst>
                              <p:cond delay="500"/>
                            </p:stCondLst>
                            <p:childTnLst>
                              <p:par>
                                <p:cTn id="96" presetID="22" presetClass="exit" presetSubtype="4" fill="hold" grpId="1" nodeType="afterEffect">
                                  <p:stCondLst>
                                    <p:cond delay="0"/>
                                  </p:stCondLst>
                                  <p:childTnLst>
                                    <p:animEffect transition="out" filter="wipe(down)">
                                      <p:cBhvr>
                                        <p:cTn id="97" dur="500"/>
                                        <p:tgtEl>
                                          <p:spTgt spid="52"/>
                                        </p:tgtEl>
                                      </p:cBhvr>
                                    </p:animEffect>
                                    <p:set>
                                      <p:cBhvr>
                                        <p:cTn id="98" dur="1" fill="hold">
                                          <p:stCondLst>
                                            <p:cond delay="499"/>
                                          </p:stCondLst>
                                        </p:cTn>
                                        <p:tgtEl>
                                          <p:spTgt spid="5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2"/>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3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6" presetClass="emph" presetSubtype="0" fill="hold" grpId="1" nodeType="clickEffect">
                                  <p:stCondLst>
                                    <p:cond delay="0"/>
                                  </p:stCondLst>
                                  <p:childTnLst>
                                    <p:animEffect transition="out" filter="fade">
                                      <p:cBhvr>
                                        <p:cTn id="109" dur="500" tmFilter="0, 0; .2, .5; .8, .5; 1, 0"/>
                                        <p:tgtEl>
                                          <p:spTgt spid="29"/>
                                        </p:tgtEl>
                                      </p:cBhvr>
                                    </p:animEffect>
                                    <p:animScale>
                                      <p:cBhvr>
                                        <p:cTn id="110" dur="250" autoRev="1" fill="hold"/>
                                        <p:tgtEl>
                                          <p:spTgt spid="29"/>
                                        </p:tgtEl>
                                      </p:cBhvr>
                                      <p:by x="105000" y="105000"/>
                                    </p:animScale>
                                  </p:childTnLst>
                                </p:cTn>
                              </p:par>
                              <p:par>
                                <p:cTn id="111" presetID="26" presetClass="emph" presetSubtype="0" fill="hold" grpId="1" nodeType="withEffect">
                                  <p:stCondLst>
                                    <p:cond delay="0"/>
                                  </p:stCondLst>
                                  <p:childTnLst>
                                    <p:animEffect transition="out" filter="fade">
                                      <p:cBhvr>
                                        <p:cTn id="112" dur="500" tmFilter="0, 0; .2, .5; .8, .5; 1, 0"/>
                                        <p:tgtEl>
                                          <p:spTgt spid="32"/>
                                        </p:tgtEl>
                                      </p:cBhvr>
                                    </p:animEffect>
                                    <p:animScale>
                                      <p:cBhvr>
                                        <p:cTn id="113" dur="250" autoRev="1" fill="hold"/>
                                        <p:tgtEl>
                                          <p:spTgt spid="32"/>
                                        </p:tgtEl>
                                      </p:cBhvr>
                                      <p:by x="105000" y="105000"/>
                                    </p:animScale>
                                  </p:childTnLst>
                                </p:cTn>
                              </p:par>
                              <p:par>
                                <p:cTn id="114" presetID="26" presetClass="emph" presetSubtype="0" fill="hold" grpId="1" nodeType="withEffect">
                                  <p:stCondLst>
                                    <p:cond delay="0"/>
                                  </p:stCondLst>
                                  <p:childTnLst>
                                    <p:animEffect transition="out" filter="fade">
                                      <p:cBhvr>
                                        <p:cTn id="115" dur="500" tmFilter="0, 0; .2, .5; .8, .5; 1, 0"/>
                                        <p:tgtEl>
                                          <p:spTgt spid="33"/>
                                        </p:tgtEl>
                                      </p:cBhvr>
                                    </p:animEffect>
                                    <p:animScale>
                                      <p:cBhvr>
                                        <p:cTn id="116" dur="250" autoRev="1" fill="hold"/>
                                        <p:tgtEl>
                                          <p:spTgt spid="33"/>
                                        </p:tgtEl>
                                      </p:cBhvr>
                                      <p:by x="105000" y="105000"/>
                                    </p:animScale>
                                  </p:childTnLst>
                                </p:cTn>
                              </p:par>
                              <p:par>
                                <p:cTn id="117" presetID="26" presetClass="emph" presetSubtype="0" fill="hold" grpId="1" nodeType="withEffect">
                                  <p:stCondLst>
                                    <p:cond delay="0"/>
                                  </p:stCondLst>
                                  <p:childTnLst>
                                    <p:animEffect transition="out" filter="fade">
                                      <p:cBhvr>
                                        <p:cTn id="118" dur="500" tmFilter="0, 0; .2, .5; .8, .5; 1, 0"/>
                                        <p:tgtEl>
                                          <p:spTgt spid="35"/>
                                        </p:tgtEl>
                                      </p:cBhvr>
                                    </p:animEffect>
                                    <p:animScale>
                                      <p:cBhvr>
                                        <p:cTn id="119" dur="250" autoRev="1" fill="hold"/>
                                        <p:tgtEl>
                                          <p:spTgt spid="35"/>
                                        </p:tgtEl>
                                      </p:cBhvr>
                                      <p:by x="105000" y="105000"/>
                                    </p:animScale>
                                  </p:childTnLst>
                                </p:cTn>
                              </p:par>
                              <p:par>
                                <p:cTn id="120" presetID="26" presetClass="emph" presetSubtype="0" fill="hold" grpId="1" nodeType="withEffect">
                                  <p:stCondLst>
                                    <p:cond delay="0"/>
                                  </p:stCondLst>
                                  <p:childTnLst>
                                    <p:animEffect transition="out" filter="fade">
                                      <p:cBhvr>
                                        <p:cTn id="121" dur="500" tmFilter="0, 0; .2, .5; .8, .5; 1, 0"/>
                                        <p:tgtEl>
                                          <p:spTgt spid="34"/>
                                        </p:tgtEl>
                                      </p:cBhvr>
                                    </p:animEffect>
                                    <p:animScale>
                                      <p:cBhvr>
                                        <p:cTn id="122" dur="250" autoRev="1" fill="hold"/>
                                        <p:tgtEl>
                                          <p:spTgt spid="34"/>
                                        </p:tgtEl>
                                      </p:cBhvr>
                                      <p:by x="105000" y="105000"/>
                                    </p:animScale>
                                  </p:childTnLst>
                                </p:cTn>
                              </p:par>
                            </p:childTnLst>
                          </p:cTn>
                        </p:par>
                        <p:par>
                          <p:cTn id="123" fill="hold">
                            <p:stCondLst>
                              <p:cond delay="500"/>
                            </p:stCondLst>
                            <p:childTnLst>
                              <p:par>
                                <p:cTn id="124" presetID="1" presetClass="entr" presetSubtype="0" fill="hold" grpId="0" nodeType="afterEffect">
                                  <p:stCondLst>
                                    <p:cond delay="0"/>
                                  </p:stCondLst>
                                  <p:childTnLst>
                                    <p:set>
                                      <p:cBhvr>
                                        <p:cTn id="125" dur="1" fill="hold">
                                          <p:stCondLst>
                                            <p:cond delay="0"/>
                                          </p:stCondLst>
                                        </p:cTn>
                                        <p:tgtEl>
                                          <p:spTgt spid="56"/>
                                        </p:tgtEl>
                                        <p:attrNameLst>
                                          <p:attrName>style.visibility</p:attrName>
                                        </p:attrNameLst>
                                      </p:cBhvr>
                                      <p:to>
                                        <p:strVal val="visible"/>
                                      </p:to>
                                    </p:set>
                                  </p:childTnLst>
                                </p:cTn>
                              </p:par>
                            </p:childTnLst>
                          </p:cTn>
                        </p:par>
                        <p:par>
                          <p:cTn id="126" fill="hold">
                            <p:stCondLst>
                              <p:cond delay="500"/>
                            </p:stCondLst>
                            <p:childTnLst>
                              <p:par>
                                <p:cTn id="127" presetID="1" presetClass="entr" presetSubtype="0" fill="hold" grpId="0" nodeType="after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childTnLst>
                          </p:cTn>
                        </p:par>
                        <p:par>
                          <p:cTn id="129" fill="hold">
                            <p:stCondLst>
                              <p:cond delay="500"/>
                            </p:stCondLst>
                            <p:childTnLst>
                              <p:par>
                                <p:cTn id="130" presetID="1" presetClass="entr" presetSubtype="0" fill="hold" grpId="0" nodeType="afterEffect">
                                  <p:stCondLst>
                                    <p:cond delay="0"/>
                                  </p:stCondLst>
                                  <p:childTnLst>
                                    <p:set>
                                      <p:cBhvr>
                                        <p:cTn id="131" dur="1" fill="hold">
                                          <p:stCondLst>
                                            <p:cond delay="0"/>
                                          </p:stCondLst>
                                        </p:cTn>
                                        <p:tgtEl>
                                          <p:spTgt spid="55"/>
                                        </p:tgtEl>
                                        <p:attrNameLst>
                                          <p:attrName>style.visibility</p:attrName>
                                        </p:attrNameLst>
                                      </p:cBhvr>
                                      <p:to>
                                        <p:strVal val="visible"/>
                                      </p:to>
                                    </p:set>
                                  </p:childTnLst>
                                </p:cTn>
                              </p:par>
                            </p:childTnLst>
                          </p:cTn>
                        </p:par>
                        <p:par>
                          <p:cTn id="132" fill="hold">
                            <p:stCondLst>
                              <p:cond delay="500"/>
                            </p:stCondLst>
                            <p:childTnLst>
                              <p:par>
                                <p:cTn id="133" presetID="1" presetClass="entr" presetSubtype="0" fill="hold" grpId="0" nodeType="after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53"/>
                                        </p:tgtEl>
                                        <p:attrNameLst>
                                          <p:attrName>style.visibility</p:attrName>
                                        </p:attrNameLst>
                                      </p:cBhvr>
                                      <p:to>
                                        <p:strVal val="visible"/>
                                      </p:to>
                                    </p:set>
                                  </p:childTnLst>
                                </p:cTn>
                              </p:par>
                            </p:childTnLst>
                          </p:cTn>
                        </p:par>
                        <p:par>
                          <p:cTn id="138" fill="hold">
                            <p:stCondLst>
                              <p:cond delay="500"/>
                            </p:stCondLst>
                            <p:childTnLst>
                              <p:par>
                                <p:cTn id="139" presetID="22" presetClass="exit" presetSubtype="4" fill="hold" grpId="2" nodeType="afterEffect">
                                  <p:stCondLst>
                                    <p:cond delay="0"/>
                                  </p:stCondLst>
                                  <p:childTnLst>
                                    <p:animEffect transition="out" filter="wipe(down)">
                                      <p:cBhvr>
                                        <p:cTn id="140" dur="500"/>
                                        <p:tgtEl>
                                          <p:spTgt spid="29"/>
                                        </p:tgtEl>
                                      </p:cBhvr>
                                    </p:animEffect>
                                    <p:set>
                                      <p:cBhvr>
                                        <p:cTn id="141" dur="1" fill="hold">
                                          <p:stCondLst>
                                            <p:cond delay="499"/>
                                          </p:stCondLst>
                                        </p:cTn>
                                        <p:tgtEl>
                                          <p:spTgt spid="29"/>
                                        </p:tgtEl>
                                        <p:attrNameLst>
                                          <p:attrName>style.visibility</p:attrName>
                                        </p:attrNameLst>
                                      </p:cBhvr>
                                      <p:to>
                                        <p:strVal val="hidden"/>
                                      </p:to>
                                    </p:set>
                                  </p:childTnLst>
                                </p:cTn>
                              </p:par>
                            </p:childTnLst>
                          </p:cTn>
                        </p:par>
                        <p:par>
                          <p:cTn id="142" fill="hold">
                            <p:stCondLst>
                              <p:cond delay="1000"/>
                            </p:stCondLst>
                            <p:childTnLst>
                              <p:par>
                                <p:cTn id="143" presetID="22" presetClass="exit" presetSubtype="4" fill="hold" grpId="2" nodeType="afterEffect">
                                  <p:stCondLst>
                                    <p:cond delay="0"/>
                                  </p:stCondLst>
                                  <p:childTnLst>
                                    <p:animEffect transition="out" filter="wipe(down)">
                                      <p:cBhvr>
                                        <p:cTn id="144" dur="500"/>
                                        <p:tgtEl>
                                          <p:spTgt spid="32"/>
                                        </p:tgtEl>
                                      </p:cBhvr>
                                    </p:animEffect>
                                    <p:set>
                                      <p:cBhvr>
                                        <p:cTn id="145" dur="1" fill="hold">
                                          <p:stCondLst>
                                            <p:cond delay="499"/>
                                          </p:stCondLst>
                                        </p:cTn>
                                        <p:tgtEl>
                                          <p:spTgt spid="32"/>
                                        </p:tgtEl>
                                        <p:attrNameLst>
                                          <p:attrName>style.visibility</p:attrName>
                                        </p:attrNameLst>
                                      </p:cBhvr>
                                      <p:to>
                                        <p:strVal val="hidden"/>
                                      </p:to>
                                    </p:set>
                                  </p:childTnLst>
                                </p:cTn>
                              </p:par>
                            </p:childTnLst>
                          </p:cTn>
                        </p:par>
                        <p:par>
                          <p:cTn id="146" fill="hold">
                            <p:stCondLst>
                              <p:cond delay="1500"/>
                            </p:stCondLst>
                            <p:childTnLst>
                              <p:par>
                                <p:cTn id="147" presetID="22" presetClass="exit" presetSubtype="4" fill="hold" grpId="2" nodeType="afterEffect">
                                  <p:stCondLst>
                                    <p:cond delay="0"/>
                                  </p:stCondLst>
                                  <p:childTnLst>
                                    <p:animEffect transition="out" filter="wipe(down)">
                                      <p:cBhvr>
                                        <p:cTn id="148" dur="500"/>
                                        <p:tgtEl>
                                          <p:spTgt spid="33"/>
                                        </p:tgtEl>
                                      </p:cBhvr>
                                    </p:animEffect>
                                    <p:set>
                                      <p:cBhvr>
                                        <p:cTn id="149" dur="1" fill="hold">
                                          <p:stCondLst>
                                            <p:cond delay="499"/>
                                          </p:stCondLst>
                                        </p:cTn>
                                        <p:tgtEl>
                                          <p:spTgt spid="33"/>
                                        </p:tgtEl>
                                        <p:attrNameLst>
                                          <p:attrName>style.visibility</p:attrName>
                                        </p:attrNameLst>
                                      </p:cBhvr>
                                      <p:to>
                                        <p:strVal val="hidden"/>
                                      </p:to>
                                    </p:set>
                                  </p:childTnLst>
                                </p:cTn>
                              </p:par>
                            </p:childTnLst>
                          </p:cTn>
                        </p:par>
                        <p:par>
                          <p:cTn id="150" fill="hold">
                            <p:stCondLst>
                              <p:cond delay="2000"/>
                            </p:stCondLst>
                            <p:childTnLst>
                              <p:par>
                                <p:cTn id="151" presetID="22" presetClass="exit" presetSubtype="4" fill="hold" grpId="2" nodeType="afterEffect">
                                  <p:stCondLst>
                                    <p:cond delay="0"/>
                                  </p:stCondLst>
                                  <p:childTnLst>
                                    <p:animEffect transition="out" filter="wipe(down)">
                                      <p:cBhvr>
                                        <p:cTn id="152" dur="500"/>
                                        <p:tgtEl>
                                          <p:spTgt spid="35"/>
                                        </p:tgtEl>
                                      </p:cBhvr>
                                    </p:animEffect>
                                    <p:set>
                                      <p:cBhvr>
                                        <p:cTn id="153" dur="1" fill="hold">
                                          <p:stCondLst>
                                            <p:cond delay="499"/>
                                          </p:stCondLst>
                                        </p:cTn>
                                        <p:tgtEl>
                                          <p:spTgt spid="35"/>
                                        </p:tgtEl>
                                        <p:attrNameLst>
                                          <p:attrName>style.visibility</p:attrName>
                                        </p:attrNameLst>
                                      </p:cBhvr>
                                      <p:to>
                                        <p:strVal val="hidden"/>
                                      </p:to>
                                    </p:set>
                                  </p:childTnLst>
                                </p:cTn>
                              </p:par>
                            </p:childTnLst>
                          </p:cTn>
                        </p:par>
                        <p:par>
                          <p:cTn id="154" fill="hold">
                            <p:stCondLst>
                              <p:cond delay="2500"/>
                            </p:stCondLst>
                            <p:childTnLst>
                              <p:par>
                                <p:cTn id="155" presetID="22" presetClass="exit" presetSubtype="4" fill="hold" grpId="2" nodeType="afterEffect">
                                  <p:stCondLst>
                                    <p:cond delay="0"/>
                                  </p:stCondLst>
                                  <p:childTnLst>
                                    <p:animEffect transition="out" filter="wipe(down)">
                                      <p:cBhvr>
                                        <p:cTn id="156" dur="500"/>
                                        <p:tgtEl>
                                          <p:spTgt spid="34"/>
                                        </p:tgtEl>
                                      </p:cBhvr>
                                    </p:animEffect>
                                    <p:set>
                                      <p:cBhvr>
                                        <p:cTn id="157" dur="1" fill="hold">
                                          <p:stCondLst>
                                            <p:cond delay="499"/>
                                          </p:stCondLst>
                                        </p:cTn>
                                        <p:tgtEl>
                                          <p:spTgt spid="34"/>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6" presetClass="emph" presetSubtype="0" fill="hold" grpId="1" nodeType="clickEffect">
                                  <p:stCondLst>
                                    <p:cond delay="0"/>
                                  </p:stCondLst>
                                  <p:childTnLst>
                                    <p:animEffect transition="out" filter="fade">
                                      <p:cBhvr>
                                        <p:cTn id="161" dur="500" tmFilter="0, 0; .2, .5; .8, .5; 1, 0"/>
                                        <p:tgtEl>
                                          <p:spTgt spid="23"/>
                                        </p:tgtEl>
                                      </p:cBhvr>
                                    </p:animEffect>
                                    <p:animScale>
                                      <p:cBhvr>
                                        <p:cTn id="162" dur="250" autoRev="1" fill="hold"/>
                                        <p:tgtEl>
                                          <p:spTgt spid="23"/>
                                        </p:tgtEl>
                                      </p:cBhvr>
                                      <p:by x="105000" y="105000"/>
                                    </p:animScale>
                                  </p:childTnLst>
                                </p:cTn>
                              </p:par>
                              <p:par>
                                <p:cTn id="163" presetID="26" presetClass="emph" presetSubtype="0" fill="hold" grpId="1" nodeType="withEffect">
                                  <p:stCondLst>
                                    <p:cond delay="0"/>
                                  </p:stCondLst>
                                  <p:childTnLst>
                                    <p:animEffect transition="out" filter="fade">
                                      <p:cBhvr>
                                        <p:cTn id="164" dur="500" tmFilter="0, 0; .2, .5; .8, .5; 1, 0"/>
                                        <p:tgtEl>
                                          <p:spTgt spid="24"/>
                                        </p:tgtEl>
                                      </p:cBhvr>
                                    </p:animEffect>
                                    <p:animScale>
                                      <p:cBhvr>
                                        <p:cTn id="165" dur="250" autoRev="1" fill="hold"/>
                                        <p:tgtEl>
                                          <p:spTgt spid="24"/>
                                        </p:tgtEl>
                                      </p:cBhvr>
                                      <p:by x="105000" y="105000"/>
                                    </p:animScale>
                                  </p:childTnLst>
                                </p:cTn>
                              </p:par>
                              <p:par>
                                <p:cTn id="166" presetID="26" presetClass="emph" presetSubtype="0" fill="hold" grpId="1" nodeType="withEffect">
                                  <p:stCondLst>
                                    <p:cond delay="0"/>
                                  </p:stCondLst>
                                  <p:childTnLst>
                                    <p:animEffect transition="out" filter="fade">
                                      <p:cBhvr>
                                        <p:cTn id="167" dur="500" tmFilter="0, 0; .2, .5; .8, .5; 1, 0"/>
                                        <p:tgtEl>
                                          <p:spTgt spid="25"/>
                                        </p:tgtEl>
                                      </p:cBhvr>
                                    </p:animEffect>
                                    <p:animScale>
                                      <p:cBhvr>
                                        <p:cTn id="168" dur="250" autoRev="1" fill="hold"/>
                                        <p:tgtEl>
                                          <p:spTgt spid="25"/>
                                        </p:tgtEl>
                                      </p:cBhvr>
                                      <p:by x="105000" y="105000"/>
                                    </p:animScale>
                                  </p:childTnLst>
                                </p:cTn>
                              </p:par>
                            </p:childTnLst>
                          </p:cTn>
                        </p:par>
                        <p:par>
                          <p:cTn id="169" fill="hold">
                            <p:stCondLst>
                              <p:cond delay="500"/>
                            </p:stCondLst>
                            <p:childTnLst>
                              <p:par>
                                <p:cTn id="170" presetID="1" presetClass="entr" presetSubtype="0" fill="hold" grpId="0" nodeType="afterEffect">
                                  <p:stCondLst>
                                    <p:cond delay="0"/>
                                  </p:stCondLst>
                                  <p:childTnLst>
                                    <p:set>
                                      <p:cBhvr>
                                        <p:cTn id="171" dur="1" fill="hold">
                                          <p:stCondLst>
                                            <p:cond delay="0"/>
                                          </p:stCondLst>
                                        </p:cTn>
                                        <p:tgtEl>
                                          <p:spTgt spid="58"/>
                                        </p:tgtEl>
                                        <p:attrNameLst>
                                          <p:attrName>style.visibility</p:attrName>
                                        </p:attrNameLst>
                                      </p:cBhvr>
                                      <p:to>
                                        <p:strVal val="visible"/>
                                      </p:to>
                                    </p:set>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0"/>
                                          </p:stCondLst>
                                        </p:cTn>
                                        <p:tgtEl>
                                          <p:spTgt spid="59"/>
                                        </p:tgtEl>
                                        <p:attrNameLst>
                                          <p:attrName>style.visibility</p:attrName>
                                        </p:attrNameLst>
                                      </p:cBhvr>
                                      <p:to>
                                        <p:strVal val="visible"/>
                                      </p:to>
                                    </p:set>
                                  </p:childTnLst>
                                </p:cTn>
                              </p:par>
                            </p:childTnLst>
                          </p:cTn>
                        </p:par>
                        <p:par>
                          <p:cTn id="175" fill="hold">
                            <p:stCondLst>
                              <p:cond delay="500"/>
                            </p:stCondLst>
                            <p:childTnLst>
                              <p:par>
                                <p:cTn id="176" presetID="1" presetClass="entr" presetSubtype="0" fill="hold" grpId="0" nodeType="afterEffect">
                                  <p:stCondLst>
                                    <p:cond delay="0"/>
                                  </p:stCondLst>
                                  <p:childTnLst>
                                    <p:set>
                                      <p:cBhvr>
                                        <p:cTn id="177" dur="1" fill="hold">
                                          <p:stCondLst>
                                            <p:cond delay="0"/>
                                          </p:stCondLst>
                                        </p:cTn>
                                        <p:tgtEl>
                                          <p:spTgt spid="60"/>
                                        </p:tgtEl>
                                        <p:attrNameLst>
                                          <p:attrName>style.visibility</p:attrName>
                                        </p:attrNameLst>
                                      </p:cBhvr>
                                      <p:to>
                                        <p:strVal val="visible"/>
                                      </p:to>
                                    </p:set>
                                  </p:childTnLst>
                                </p:cTn>
                              </p:par>
                            </p:childTnLst>
                          </p:cTn>
                        </p:par>
                        <p:par>
                          <p:cTn id="178" fill="hold">
                            <p:stCondLst>
                              <p:cond delay="500"/>
                            </p:stCondLst>
                            <p:childTnLst>
                              <p:par>
                                <p:cTn id="179" presetID="22" presetClass="exit" presetSubtype="4" fill="hold" grpId="2" nodeType="afterEffect">
                                  <p:stCondLst>
                                    <p:cond delay="0"/>
                                  </p:stCondLst>
                                  <p:childTnLst>
                                    <p:animEffect transition="out" filter="wipe(down)">
                                      <p:cBhvr>
                                        <p:cTn id="180" dur="500"/>
                                        <p:tgtEl>
                                          <p:spTgt spid="23"/>
                                        </p:tgtEl>
                                      </p:cBhvr>
                                    </p:animEffect>
                                    <p:set>
                                      <p:cBhvr>
                                        <p:cTn id="181" dur="1" fill="hold">
                                          <p:stCondLst>
                                            <p:cond delay="499"/>
                                          </p:stCondLst>
                                        </p:cTn>
                                        <p:tgtEl>
                                          <p:spTgt spid="23"/>
                                        </p:tgtEl>
                                        <p:attrNameLst>
                                          <p:attrName>style.visibility</p:attrName>
                                        </p:attrNameLst>
                                      </p:cBhvr>
                                      <p:to>
                                        <p:strVal val="hidden"/>
                                      </p:to>
                                    </p:set>
                                  </p:childTnLst>
                                </p:cTn>
                              </p:par>
                            </p:childTnLst>
                          </p:cTn>
                        </p:par>
                        <p:par>
                          <p:cTn id="182" fill="hold">
                            <p:stCondLst>
                              <p:cond delay="1000"/>
                            </p:stCondLst>
                            <p:childTnLst>
                              <p:par>
                                <p:cTn id="183" presetID="22" presetClass="exit" presetSubtype="4" fill="hold" grpId="2" nodeType="afterEffect">
                                  <p:stCondLst>
                                    <p:cond delay="0"/>
                                  </p:stCondLst>
                                  <p:childTnLst>
                                    <p:animEffect transition="out" filter="wipe(down)">
                                      <p:cBhvr>
                                        <p:cTn id="184" dur="500"/>
                                        <p:tgtEl>
                                          <p:spTgt spid="24"/>
                                        </p:tgtEl>
                                      </p:cBhvr>
                                    </p:animEffect>
                                    <p:set>
                                      <p:cBhvr>
                                        <p:cTn id="185" dur="1" fill="hold">
                                          <p:stCondLst>
                                            <p:cond delay="499"/>
                                          </p:stCondLst>
                                        </p:cTn>
                                        <p:tgtEl>
                                          <p:spTgt spid="24"/>
                                        </p:tgtEl>
                                        <p:attrNameLst>
                                          <p:attrName>style.visibility</p:attrName>
                                        </p:attrNameLst>
                                      </p:cBhvr>
                                      <p:to>
                                        <p:strVal val="hidden"/>
                                      </p:to>
                                    </p:set>
                                  </p:childTnLst>
                                </p:cTn>
                              </p:par>
                            </p:childTnLst>
                          </p:cTn>
                        </p:par>
                        <p:par>
                          <p:cTn id="186" fill="hold">
                            <p:stCondLst>
                              <p:cond delay="1500"/>
                            </p:stCondLst>
                            <p:childTnLst>
                              <p:par>
                                <p:cTn id="187" presetID="22" presetClass="exit" presetSubtype="4" fill="hold" grpId="2" nodeType="afterEffect">
                                  <p:stCondLst>
                                    <p:cond delay="0"/>
                                  </p:stCondLst>
                                  <p:childTnLst>
                                    <p:animEffect transition="out" filter="wipe(down)">
                                      <p:cBhvr>
                                        <p:cTn id="188" dur="500"/>
                                        <p:tgtEl>
                                          <p:spTgt spid="25"/>
                                        </p:tgtEl>
                                      </p:cBhvr>
                                    </p:animEffect>
                                    <p:set>
                                      <p:cBhvr>
                                        <p:cTn id="189" dur="1" fill="hold">
                                          <p:stCondLst>
                                            <p:cond delay="499"/>
                                          </p:stCondLst>
                                        </p:cTn>
                                        <p:tgtEl>
                                          <p:spTgt spid="25"/>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23" grpId="0"/>
      <p:bldP spid="23" grpId="1"/>
      <p:bldP spid="23" grpId="2"/>
      <p:bldP spid="24" grpId="0"/>
      <p:bldP spid="24" grpId="1"/>
      <p:bldP spid="24" grpId="2"/>
      <p:bldP spid="25" grpId="0"/>
      <p:bldP spid="25" grpId="1"/>
      <p:bldP spid="25" grpId="2"/>
      <p:bldP spid="29" grpId="0"/>
      <p:bldP spid="29" grpId="1"/>
      <p:bldP spid="29" grpId="2"/>
      <p:bldP spid="30" grpId="0"/>
      <p:bldP spid="31" grpId="0"/>
      <p:bldP spid="32" grpId="0"/>
      <p:bldP spid="32" grpId="1"/>
      <p:bldP spid="32" grpId="2"/>
      <p:bldP spid="33" grpId="0"/>
      <p:bldP spid="33" grpId="1"/>
      <p:bldP spid="33" grpId="2"/>
      <p:bldP spid="34" grpId="0"/>
      <p:bldP spid="34" grpId="1"/>
      <p:bldP spid="34" grpId="2"/>
      <p:bldP spid="35" grpId="0"/>
      <p:bldP spid="35" grpId="1"/>
      <p:bldP spid="35" grpId="2"/>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4" grpId="0"/>
      <p:bldP spid="55" grpId="0"/>
      <p:bldP spid="56" grpId="0"/>
      <p:bldP spid="57" grpId="0"/>
      <p:bldP spid="58" grpId="0"/>
      <p:bldP spid="59" grpId="0"/>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987878" y="2276872"/>
            <a:ext cx="3286148" cy="491490"/>
          </a:xfrm>
          <a:prstGeom prst="rect">
            <a:avLst/>
          </a:prstGeom>
          <a:noFill/>
          <a:ln w="31750">
            <a:solidFill>
              <a:srgbClr val="F19903"/>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l">
              <a:lnSpc>
                <a:spcPct val="130000"/>
              </a:lnSpc>
            </a:pPr>
            <a:r>
              <a:rPr kumimoji="1" lang="zh-CN" altLang="en-US"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kumimoji="1" lang="zh-CN" altLang="en-US" sz="2000" dirty="0">
                <a:solidFill>
                  <a:schemeClr val="bg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进行第</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次分配：按百位</a:t>
            </a:r>
            <a:endParaRPr kumimoji="1" lang="zh-CN" altLang="en-US"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Rectangle 6"/>
          <p:cNvSpPr>
            <a:spLocks noChangeArrowheads="1"/>
          </p:cNvSpPr>
          <p:nvPr/>
        </p:nvSpPr>
        <p:spPr bwMode="auto">
          <a:xfrm>
            <a:off x="1473998" y="2866173"/>
            <a:ext cx="594360" cy="450850"/>
          </a:xfrm>
          <a:prstGeom prst="rect">
            <a:avLst/>
          </a:prstGeom>
          <a:noFill/>
          <a:ln w="9525">
            <a:noFill/>
            <a:miter lim="800000"/>
          </a:ln>
          <a:effectLst/>
        </p:spPr>
        <p:txBody>
          <a:bodyPr wrap="none">
            <a:spAutoFit/>
          </a:bodyPr>
          <a:lstStyle/>
          <a:p>
            <a:pPr algn="l">
              <a:lnSpc>
                <a:spcPct val="130000"/>
              </a:lnSpc>
            </a:pP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f</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[1]</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Rectangle 6"/>
          <p:cNvSpPr>
            <a:spLocks noChangeArrowheads="1"/>
          </p:cNvSpPr>
          <p:nvPr/>
        </p:nvSpPr>
        <p:spPr bwMode="auto">
          <a:xfrm>
            <a:off x="3974304" y="2847123"/>
            <a:ext cx="895350" cy="450850"/>
          </a:xfrm>
          <a:prstGeom prst="rect">
            <a:avLst/>
          </a:prstGeom>
          <a:noFill/>
          <a:ln w="9525">
            <a:noFill/>
            <a:miter lim="800000"/>
          </a:ln>
          <a:effectLst/>
        </p:spPr>
        <p:txBody>
          <a:bodyPr wrap="none">
            <a:spAutoFit/>
          </a:bodyPr>
          <a:lstStyle/>
          <a:p>
            <a:pPr algn="l">
              <a:lnSpc>
                <a:spcPct val="130000"/>
              </a:lnSpc>
            </a:pP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[1]</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Rectangle 6"/>
          <p:cNvSpPr>
            <a:spLocks noChangeArrowheads="1"/>
          </p:cNvSpPr>
          <p:nvPr/>
        </p:nvSpPr>
        <p:spPr bwMode="auto">
          <a:xfrm>
            <a:off x="1473974" y="3436717"/>
            <a:ext cx="594360" cy="450850"/>
          </a:xfrm>
          <a:prstGeom prst="rect">
            <a:avLst/>
          </a:prstGeom>
          <a:noFill/>
          <a:ln w="9525">
            <a:noFill/>
            <a:miter lim="800000"/>
          </a:ln>
          <a:effectLst/>
        </p:spPr>
        <p:txBody>
          <a:bodyPr wrap="none">
            <a:spAutoFit/>
          </a:bodyPr>
          <a:lstStyle/>
          <a:p>
            <a:pPr algn="l">
              <a:lnSpc>
                <a:spcPct val="130000"/>
              </a:lnSpc>
            </a:pP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f</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[2]</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Rectangle 6"/>
          <p:cNvSpPr>
            <a:spLocks noChangeArrowheads="1"/>
          </p:cNvSpPr>
          <p:nvPr/>
        </p:nvSpPr>
        <p:spPr bwMode="auto">
          <a:xfrm>
            <a:off x="3974304" y="3417667"/>
            <a:ext cx="895350" cy="450850"/>
          </a:xfrm>
          <a:prstGeom prst="rect">
            <a:avLst/>
          </a:prstGeom>
          <a:noFill/>
          <a:ln w="9525">
            <a:noFill/>
            <a:miter lim="800000"/>
          </a:ln>
          <a:effectLst/>
        </p:spPr>
        <p:txBody>
          <a:bodyPr wrap="none">
            <a:spAutoFit/>
          </a:bodyPr>
          <a:lstStyle/>
          <a:p>
            <a:pPr algn="l">
              <a:lnSpc>
                <a:spcPct val="130000"/>
              </a:lnSpc>
            </a:pP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[2]</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Rectangle 6"/>
          <p:cNvSpPr>
            <a:spLocks noChangeArrowheads="1"/>
          </p:cNvSpPr>
          <p:nvPr/>
        </p:nvSpPr>
        <p:spPr bwMode="auto">
          <a:xfrm>
            <a:off x="1473974" y="3984680"/>
            <a:ext cx="594360" cy="450850"/>
          </a:xfrm>
          <a:prstGeom prst="rect">
            <a:avLst/>
          </a:prstGeom>
          <a:noFill/>
          <a:ln w="9525">
            <a:noFill/>
            <a:miter lim="800000"/>
          </a:ln>
          <a:effectLst/>
        </p:spPr>
        <p:txBody>
          <a:bodyPr wrap="none">
            <a:spAutoFit/>
          </a:bodyPr>
          <a:lstStyle/>
          <a:p>
            <a:pPr algn="l">
              <a:lnSpc>
                <a:spcPct val="130000"/>
              </a:lnSpc>
            </a:pP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f</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[3]</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Rectangle 6"/>
          <p:cNvSpPr>
            <a:spLocks noChangeArrowheads="1"/>
          </p:cNvSpPr>
          <p:nvPr/>
        </p:nvSpPr>
        <p:spPr bwMode="auto">
          <a:xfrm>
            <a:off x="3974304" y="3965630"/>
            <a:ext cx="895350" cy="450850"/>
          </a:xfrm>
          <a:prstGeom prst="rect">
            <a:avLst/>
          </a:prstGeom>
          <a:noFill/>
          <a:ln w="9525">
            <a:noFill/>
            <a:miter lim="800000"/>
          </a:ln>
          <a:effectLst/>
        </p:spPr>
        <p:txBody>
          <a:bodyPr wrap="none">
            <a:spAutoFit/>
          </a:bodyPr>
          <a:lstStyle/>
          <a:p>
            <a:pPr algn="l">
              <a:lnSpc>
                <a:spcPct val="130000"/>
              </a:lnSpc>
            </a:pP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i="1"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rPr>
              <a:t>[3]</a:t>
            </a:r>
            <a:endParaRPr kumimoji="1" lang="en-US" altLang="zh-CN" sz="1800" dirty="0">
              <a:solidFill>
                <a:srgbClr val="006666"/>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TextBox 17"/>
          <p:cNvSpPr txBox="1"/>
          <p:nvPr/>
        </p:nvSpPr>
        <p:spPr>
          <a:xfrm>
            <a:off x="3412324" y="3520787"/>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39</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18"/>
          <p:cNvSpPr txBox="1"/>
          <p:nvPr/>
        </p:nvSpPr>
        <p:spPr>
          <a:xfrm>
            <a:off x="2840820" y="2935978"/>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39</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19"/>
          <p:cNvSpPr txBox="1"/>
          <p:nvPr/>
        </p:nvSpPr>
        <p:spPr>
          <a:xfrm>
            <a:off x="2197878" y="2935978"/>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38</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TextBox 20"/>
          <p:cNvSpPr txBox="1"/>
          <p:nvPr/>
        </p:nvSpPr>
        <p:spPr>
          <a:xfrm>
            <a:off x="2840820" y="351204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37</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TextBox 21"/>
          <p:cNvSpPr txBox="1"/>
          <p:nvPr/>
        </p:nvSpPr>
        <p:spPr>
          <a:xfrm>
            <a:off x="2197878" y="351204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30</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Box 22"/>
          <p:cNvSpPr txBox="1"/>
          <p:nvPr/>
        </p:nvSpPr>
        <p:spPr>
          <a:xfrm>
            <a:off x="2840820" y="4032995"/>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69</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2197878" y="4005065"/>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24"/>
          <p:cNvSpPr txBox="1"/>
          <p:nvPr/>
        </p:nvSpPr>
        <p:spPr>
          <a:xfrm>
            <a:off x="983432" y="1711842"/>
            <a:ext cx="428628" cy="276860"/>
          </a:xfrm>
          <a:prstGeom prst="rect">
            <a:avLst/>
          </a:prstGeom>
          <a:noFill/>
        </p:spPr>
        <p:txBody>
          <a:bodyPr wrap="square" lIns="0" tIns="0" rIns="0" bIns="0"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25"/>
          <p:cNvSpPr txBox="1"/>
          <p:nvPr/>
        </p:nvSpPr>
        <p:spPr>
          <a:xfrm>
            <a:off x="1402536" y="171184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30</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26"/>
          <p:cNvSpPr txBox="1"/>
          <p:nvPr/>
        </p:nvSpPr>
        <p:spPr>
          <a:xfrm>
            <a:off x="1983564" y="171184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37</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2555068" y="171184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38</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TextBox 28"/>
          <p:cNvSpPr txBox="1"/>
          <p:nvPr/>
        </p:nvSpPr>
        <p:spPr>
          <a:xfrm>
            <a:off x="3698076" y="171184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39</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29"/>
          <p:cNvSpPr txBox="1"/>
          <p:nvPr/>
        </p:nvSpPr>
        <p:spPr>
          <a:xfrm>
            <a:off x="3118265" y="1709036"/>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39</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TextBox 30"/>
          <p:cNvSpPr txBox="1"/>
          <p:nvPr/>
        </p:nvSpPr>
        <p:spPr>
          <a:xfrm>
            <a:off x="4269580" y="171184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TextBox 31"/>
          <p:cNvSpPr txBox="1"/>
          <p:nvPr/>
        </p:nvSpPr>
        <p:spPr>
          <a:xfrm>
            <a:off x="4841084" y="171184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TextBox 32"/>
          <p:cNvSpPr txBox="1"/>
          <p:nvPr/>
        </p:nvSpPr>
        <p:spPr>
          <a:xfrm>
            <a:off x="5412588" y="171184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69</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TextBox 33"/>
          <p:cNvSpPr txBox="1"/>
          <p:nvPr/>
        </p:nvSpPr>
        <p:spPr>
          <a:xfrm>
            <a:off x="3412324" y="2949283"/>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 Box 5"/>
          <p:cNvSpPr txBox="1">
            <a:spLocks noChangeArrowheads="1"/>
          </p:cNvSpPr>
          <p:nvPr/>
        </p:nvSpPr>
        <p:spPr bwMode="auto">
          <a:xfrm>
            <a:off x="1054871" y="4697045"/>
            <a:ext cx="1863725" cy="475615"/>
          </a:xfrm>
          <a:prstGeom prst="rect">
            <a:avLst/>
          </a:prstGeom>
          <a:noFill/>
          <a:ln w="9525">
            <a:noFill/>
            <a:miter lim="800000"/>
          </a:ln>
          <a:effectLst/>
        </p:spPr>
        <p:txBody>
          <a:bodyPr wrap="none">
            <a:spAutoFit/>
          </a:bodyPr>
          <a:lstStyle/>
          <a:p>
            <a:pPr algn="l">
              <a:lnSpc>
                <a:spcPct val="125000"/>
              </a:lnSpc>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进行第</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次收集</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TextBox 35"/>
          <p:cNvSpPr txBox="1"/>
          <p:nvPr/>
        </p:nvSpPr>
        <p:spPr>
          <a:xfrm>
            <a:off x="1054870" y="5613597"/>
            <a:ext cx="428628" cy="276860"/>
          </a:xfrm>
          <a:prstGeom prst="rect">
            <a:avLst/>
          </a:prstGeom>
          <a:noFill/>
        </p:spPr>
        <p:txBody>
          <a:bodyPr wrap="square" lIns="0" tIns="0" rIns="0" bIns="0"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TextBox 36"/>
          <p:cNvSpPr txBox="1"/>
          <p:nvPr/>
        </p:nvSpPr>
        <p:spPr>
          <a:xfrm>
            <a:off x="3198010" y="6197242"/>
            <a:ext cx="2000264" cy="398780"/>
          </a:xfrm>
          <a:prstGeom prst="rect">
            <a:avLst/>
          </a:prstGeom>
          <a:noFill/>
        </p:spPr>
        <p:txBody>
          <a:bodyPr wrap="square" rtlCol="0">
            <a:spAutoFit/>
          </a:bodyPr>
          <a:lstStyle/>
          <a:p>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趟排序完毕</a:t>
            </a:r>
            <a:endPar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TextBox 37"/>
          <p:cNvSpPr txBox="1"/>
          <p:nvPr/>
        </p:nvSpPr>
        <p:spPr>
          <a:xfrm>
            <a:off x="1983564" y="562573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→139</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TextBox 38"/>
          <p:cNvSpPr txBox="1"/>
          <p:nvPr/>
        </p:nvSpPr>
        <p:spPr>
          <a:xfrm>
            <a:off x="1411174" y="5623355"/>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→138</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TextBox 39"/>
          <p:cNvSpPr txBox="1"/>
          <p:nvPr/>
        </p:nvSpPr>
        <p:spPr>
          <a:xfrm>
            <a:off x="2555068" y="562573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→167</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TextBox 40"/>
          <p:cNvSpPr txBox="1"/>
          <p:nvPr/>
        </p:nvSpPr>
        <p:spPr>
          <a:xfrm>
            <a:off x="4269580" y="5625739"/>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→239</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Box 41"/>
          <p:cNvSpPr txBox="1"/>
          <p:nvPr/>
        </p:nvSpPr>
        <p:spPr>
          <a:xfrm>
            <a:off x="3692737" y="5616162"/>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→237</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Box 42"/>
          <p:cNvSpPr txBox="1"/>
          <p:nvPr/>
        </p:nvSpPr>
        <p:spPr>
          <a:xfrm>
            <a:off x="3090853" y="5625738"/>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→230</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Box 43"/>
          <p:cNvSpPr txBox="1"/>
          <p:nvPr/>
        </p:nvSpPr>
        <p:spPr>
          <a:xfrm>
            <a:off x="5429590" y="5625738"/>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→369</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Box 44"/>
          <p:cNvSpPr txBox="1"/>
          <p:nvPr/>
        </p:nvSpPr>
        <p:spPr>
          <a:xfrm>
            <a:off x="4858944" y="5613597"/>
            <a:ext cx="1071570" cy="276860"/>
          </a:xfrm>
          <a:prstGeom prst="rect">
            <a:avLst/>
          </a:prstGeom>
          <a:noFill/>
        </p:spPr>
        <p:txBody>
          <a:bodyPr wrap="square" lIns="0" tIns="0" rIns="0" bIns="0" rtlCol="0">
            <a:spAutoFit/>
          </a:bodyPr>
          <a:lstStyle/>
          <a:p>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→367</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灯片编号占位符 46"/>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46" name="TextBox 3"/>
          <p:cNvSpPr txBox="1"/>
          <p:nvPr/>
        </p:nvSpPr>
        <p:spPr>
          <a:xfrm>
            <a:off x="0" y="109237"/>
            <a:ext cx="3118265"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48" name="Rectangle 7" descr="信纸">
            <a:hlinkClick r:id="" action="ppaction://hlinkshowjump?jump=nextslide"/>
          </p:cNvPr>
          <p:cNvSpPr>
            <a:spLocks noChangeArrowheads="1"/>
          </p:cNvSpPr>
          <p:nvPr/>
        </p:nvSpPr>
        <p:spPr bwMode="auto">
          <a:xfrm>
            <a:off x="126176" y="970000"/>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基数排序的分类</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09821" y="1490739"/>
            <a:ext cx="4614093" cy="46140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par>
                          <p:cTn id="11" fill="hold">
                            <p:stCondLst>
                              <p:cond delay="500"/>
                            </p:stCondLst>
                            <p:childTnLst>
                              <p:par>
                                <p:cTn id="12" presetID="22" presetClass="exit" presetSubtype="4" fill="hold" grpId="1" nodeType="afterEffect">
                                  <p:stCondLst>
                                    <p:cond delay="0"/>
                                  </p:stCondLst>
                                  <p:childTnLst>
                                    <p:animEffect transition="out" filter="wipe(down)">
                                      <p:cBhvr>
                                        <p:cTn id="13" dur="500"/>
                                        <p:tgtEl>
                                          <p:spTgt spid="26"/>
                                        </p:tgtEl>
                                      </p:cBhvr>
                                    </p:animEffect>
                                    <p:set>
                                      <p:cBhvr>
                                        <p:cTn id="14" dur="1" fill="hold">
                                          <p:stCondLst>
                                            <p:cond delay="499"/>
                                          </p:stCondLst>
                                        </p:cTn>
                                        <p:tgtEl>
                                          <p:spTgt spid="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27"/>
                                        </p:tgtEl>
                                      </p:cBhvr>
                                    </p:animEffect>
                                    <p:animScale>
                                      <p:cBhvr>
                                        <p:cTn id="19" dur="250" autoRev="1" fill="hold"/>
                                        <p:tgtEl>
                                          <p:spTgt spid="27"/>
                                        </p:tgtEl>
                                      </p:cBhvr>
                                      <p:by x="105000" y="105000"/>
                                    </p:animScale>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500"/>
                            </p:stCondLst>
                            <p:childTnLst>
                              <p:par>
                                <p:cTn id="24" presetID="22" presetClass="exit" presetSubtype="4" fill="hold" grpId="1" nodeType="afterEffect">
                                  <p:stCondLst>
                                    <p:cond delay="0"/>
                                  </p:stCondLst>
                                  <p:childTnLst>
                                    <p:animEffect transition="out" filter="wipe(down)">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28"/>
                                        </p:tgtEl>
                                      </p:cBhvr>
                                    </p:animEffect>
                                    <p:animScale>
                                      <p:cBhvr>
                                        <p:cTn id="31" dur="250" autoRev="1" fill="hold"/>
                                        <p:tgtEl>
                                          <p:spTgt spid="28"/>
                                        </p:tgtEl>
                                      </p:cBhvr>
                                      <p:by x="105000" y="105000"/>
                                    </p:animScale>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500"/>
                            </p:stCondLst>
                            <p:childTnLst>
                              <p:par>
                                <p:cTn id="36" presetID="22" presetClass="exit" presetSubtype="4" fill="hold" grpId="1" nodeType="afterEffect">
                                  <p:stCondLst>
                                    <p:cond delay="0"/>
                                  </p:stCondLst>
                                  <p:childTnLst>
                                    <p:animEffect transition="out" filter="wipe(down)">
                                      <p:cBhvr>
                                        <p:cTn id="37" dur="500"/>
                                        <p:tgtEl>
                                          <p:spTgt spid="28"/>
                                        </p:tgtEl>
                                      </p:cBhvr>
                                    </p:animEffect>
                                    <p:set>
                                      <p:cBhvr>
                                        <p:cTn id="38" dur="1" fill="hold">
                                          <p:stCondLst>
                                            <p:cond delay="499"/>
                                          </p:stCondLst>
                                        </p:cTn>
                                        <p:tgtEl>
                                          <p:spTgt spid="2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0" nodeType="clickEffect">
                                  <p:stCondLst>
                                    <p:cond delay="0"/>
                                  </p:stCondLst>
                                  <p:childTnLst>
                                    <p:animEffect transition="out" filter="fade">
                                      <p:cBhvr>
                                        <p:cTn id="42" dur="500" tmFilter="0, 0; .2, .5; .8, .5; 1, 0"/>
                                        <p:tgtEl>
                                          <p:spTgt spid="30"/>
                                        </p:tgtEl>
                                      </p:cBhvr>
                                    </p:animEffect>
                                    <p:animScale>
                                      <p:cBhvr>
                                        <p:cTn id="43" dur="250" autoRev="1" fill="hold"/>
                                        <p:tgtEl>
                                          <p:spTgt spid="30"/>
                                        </p:tgtEl>
                                      </p:cBhvr>
                                      <p:by x="105000" y="105000"/>
                                    </p:animScale>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par>
                          <p:cTn id="47" fill="hold">
                            <p:stCondLst>
                              <p:cond delay="500"/>
                            </p:stCondLst>
                            <p:childTnLst>
                              <p:par>
                                <p:cTn id="48" presetID="22" presetClass="exit" presetSubtype="4" fill="hold" grpId="1" nodeType="afterEffect">
                                  <p:stCondLst>
                                    <p:cond delay="0"/>
                                  </p:stCondLst>
                                  <p:childTnLst>
                                    <p:animEffect transition="out" filter="wipe(down)">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grpId="0" nodeType="clickEffect">
                                  <p:stCondLst>
                                    <p:cond delay="0"/>
                                  </p:stCondLst>
                                  <p:childTnLst>
                                    <p:animEffect transition="out" filter="fade">
                                      <p:cBhvr>
                                        <p:cTn id="54" dur="500" tmFilter="0, 0; .2, .5; .8, .5; 1, 0"/>
                                        <p:tgtEl>
                                          <p:spTgt spid="29"/>
                                        </p:tgtEl>
                                      </p:cBhvr>
                                    </p:animEffect>
                                    <p:animScale>
                                      <p:cBhvr>
                                        <p:cTn id="55" dur="250" autoRev="1" fill="hold"/>
                                        <p:tgtEl>
                                          <p:spTgt spid="29"/>
                                        </p:tgtEl>
                                      </p:cBhvr>
                                      <p:by x="105000" y="105000"/>
                                    </p:animScale>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500"/>
                            </p:stCondLst>
                            <p:childTnLst>
                              <p:par>
                                <p:cTn id="60" presetID="22" presetClass="exit" presetSubtype="4" fill="hold" grpId="1" nodeType="afterEffect">
                                  <p:stCondLst>
                                    <p:cond delay="0"/>
                                  </p:stCondLst>
                                  <p:childTnLst>
                                    <p:animEffect transition="out" filter="wipe(down)">
                                      <p:cBhvr>
                                        <p:cTn id="61" dur="500"/>
                                        <p:tgtEl>
                                          <p:spTgt spid="29"/>
                                        </p:tgtEl>
                                      </p:cBhvr>
                                    </p:animEffect>
                                    <p:set>
                                      <p:cBhvr>
                                        <p:cTn id="62" dur="1" fill="hold">
                                          <p:stCondLst>
                                            <p:cond delay="499"/>
                                          </p:stCondLst>
                                        </p:cTn>
                                        <p:tgtEl>
                                          <p:spTgt spid="2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grpId="0" nodeType="clickEffect">
                                  <p:stCondLst>
                                    <p:cond delay="0"/>
                                  </p:stCondLst>
                                  <p:childTnLst>
                                    <p:animEffect transition="out" filter="fade">
                                      <p:cBhvr>
                                        <p:cTn id="66" dur="500" tmFilter="0, 0; .2, .5; .8, .5; 1, 0"/>
                                        <p:tgtEl>
                                          <p:spTgt spid="31"/>
                                        </p:tgtEl>
                                      </p:cBhvr>
                                    </p:animEffect>
                                    <p:animScale>
                                      <p:cBhvr>
                                        <p:cTn id="67" dur="250" autoRev="1" fill="hold"/>
                                        <p:tgtEl>
                                          <p:spTgt spid="31"/>
                                        </p:tgtEl>
                                      </p:cBhvr>
                                      <p:by x="105000" y="105000"/>
                                    </p:animScale>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par>
                          <p:cTn id="71" fill="hold">
                            <p:stCondLst>
                              <p:cond delay="500"/>
                            </p:stCondLst>
                            <p:childTnLst>
                              <p:par>
                                <p:cTn id="72" presetID="22" presetClass="exit" presetSubtype="4" fill="hold" grpId="1" nodeType="afterEffect">
                                  <p:stCondLst>
                                    <p:cond delay="0"/>
                                  </p:stCondLst>
                                  <p:childTnLst>
                                    <p:animEffect transition="out" filter="wipe(down)">
                                      <p:cBhvr>
                                        <p:cTn id="73" dur="500"/>
                                        <p:tgtEl>
                                          <p:spTgt spid="31"/>
                                        </p:tgtEl>
                                      </p:cBhvr>
                                    </p:animEffect>
                                    <p:set>
                                      <p:cBhvr>
                                        <p:cTn id="74" dur="1" fill="hold">
                                          <p:stCondLst>
                                            <p:cond delay="499"/>
                                          </p:stCondLst>
                                        </p:cTn>
                                        <p:tgtEl>
                                          <p:spTgt spid="3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6" presetClass="emph" presetSubtype="0" fill="hold" grpId="0" nodeType="clickEffect">
                                  <p:stCondLst>
                                    <p:cond delay="0"/>
                                  </p:stCondLst>
                                  <p:childTnLst>
                                    <p:animEffect transition="out" filter="fade">
                                      <p:cBhvr>
                                        <p:cTn id="78" dur="500" tmFilter="0, 0; .2, .5; .8, .5; 1, 0"/>
                                        <p:tgtEl>
                                          <p:spTgt spid="32"/>
                                        </p:tgtEl>
                                      </p:cBhvr>
                                    </p:animEffect>
                                    <p:animScale>
                                      <p:cBhvr>
                                        <p:cTn id="79" dur="250" autoRev="1" fill="hold"/>
                                        <p:tgtEl>
                                          <p:spTgt spid="32"/>
                                        </p:tgtEl>
                                      </p:cBhvr>
                                      <p:by x="105000" y="105000"/>
                                    </p:animScale>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par>
                          <p:cTn id="83" fill="hold">
                            <p:stCondLst>
                              <p:cond delay="500"/>
                            </p:stCondLst>
                            <p:childTnLst>
                              <p:par>
                                <p:cTn id="84" presetID="22" presetClass="exit" presetSubtype="4" fill="hold" grpId="1" nodeType="afterEffect">
                                  <p:stCondLst>
                                    <p:cond delay="0"/>
                                  </p:stCondLst>
                                  <p:childTnLst>
                                    <p:animEffect transition="out" filter="wipe(down)">
                                      <p:cBhvr>
                                        <p:cTn id="85" dur="500"/>
                                        <p:tgtEl>
                                          <p:spTgt spid="32"/>
                                        </p:tgtEl>
                                      </p:cBhvr>
                                    </p:animEffect>
                                    <p:set>
                                      <p:cBhvr>
                                        <p:cTn id="86" dur="1" fill="hold">
                                          <p:stCondLst>
                                            <p:cond delay="499"/>
                                          </p:stCondLst>
                                        </p:cTn>
                                        <p:tgtEl>
                                          <p:spTgt spid="3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6" presetClass="emph" presetSubtype="0" fill="hold" grpId="0" nodeType="clickEffect">
                                  <p:stCondLst>
                                    <p:cond delay="0"/>
                                  </p:stCondLst>
                                  <p:childTnLst>
                                    <p:animEffect transition="out" filter="fade">
                                      <p:cBhvr>
                                        <p:cTn id="90" dur="500" tmFilter="0, 0; .2, .5; .8, .5; 1, 0"/>
                                        <p:tgtEl>
                                          <p:spTgt spid="33"/>
                                        </p:tgtEl>
                                      </p:cBhvr>
                                    </p:animEffect>
                                    <p:animScale>
                                      <p:cBhvr>
                                        <p:cTn id="91" dur="250" autoRev="1" fill="hold"/>
                                        <p:tgtEl>
                                          <p:spTgt spid="33"/>
                                        </p:tgtEl>
                                      </p:cBhvr>
                                      <p:by x="105000" y="105000"/>
                                    </p:animScale>
                                  </p:childTnLst>
                                </p:cTn>
                              </p:par>
                            </p:childTnLst>
                          </p:cTn>
                        </p:par>
                        <p:par>
                          <p:cTn id="92" fill="hold">
                            <p:stCondLst>
                              <p:cond delay="500"/>
                            </p:stCondLst>
                            <p:childTnLst>
                              <p:par>
                                <p:cTn id="93" presetID="1"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childTnLst>
                                </p:cTn>
                              </p:par>
                            </p:childTnLst>
                          </p:cTn>
                        </p:par>
                        <p:par>
                          <p:cTn id="95" fill="hold">
                            <p:stCondLst>
                              <p:cond delay="500"/>
                            </p:stCondLst>
                            <p:childTnLst>
                              <p:par>
                                <p:cTn id="96" presetID="22" presetClass="exit" presetSubtype="4" fill="hold" grpId="1" nodeType="afterEffect">
                                  <p:stCondLst>
                                    <p:cond delay="0"/>
                                  </p:stCondLst>
                                  <p:childTnLst>
                                    <p:animEffect transition="out" filter="wipe(down)">
                                      <p:cBhvr>
                                        <p:cTn id="97" dur="500"/>
                                        <p:tgtEl>
                                          <p:spTgt spid="33"/>
                                        </p:tgtEl>
                                      </p:cBhvr>
                                    </p:animEffect>
                                    <p:set>
                                      <p:cBhvr>
                                        <p:cTn id="98" dur="1" fill="hold">
                                          <p:stCondLst>
                                            <p:cond delay="499"/>
                                          </p:stCondLst>
                                        </p:cTn>
                                        <p:tgtEl>
                                          <p:spTgt spid="3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6" presetClass="emph" presetSubtype="0" fill="hold" grpId="1" nodeType="clickEffect">
                                  <p:stCondLst>
                                    <p:cond delay="0"/>
                                  </p:stCondLst>
                                  <p:childTnLst>
                                    <p:animEffect transition="out" filter="fade">
                                      <p:cBhvr>
                                        <p:cTn id="109" dur="500" tmFilter="0, 0; .2, .5; .8, .5; 1, 0"/>
                                        <p:tgtEl>
                                          <p:spTgt spid="20"/>
                                        </p:tgtEl>
                                      </p:cBhvr>
                                    </p:animEffect>
                                    <p:animScale>
                                      <p:cBhvr>
                                        <p:cTn id="110" dur="250" autoRev="1" fill="hold"/>
                                        <p:tgtEl>
                                          <p:spTgt spid="20"/>
                                        </p:tgtEl>
                                      </p:cBhvr>
                                      <p:by x="105000" y="105000"/>
                                    </p:animScale>
                                  </p:childTnLst>
                                </p:cTn>
                              </p:par>
                              <p:par>
                                <p:cTn id="111" presetID="26" presetClass="emph" presetSubtype="0" fill="hold" grpId="1" nodeType="withEffect">
                                  <p:stCondLst>
                                    <p:cond delay="0"/>
                                  </p:stCondLst>
                                  <p:childTnLst>
                                    <p:animEffect transition="out" filter="fade">
                                      <p:cBhvr>
                                        <p:cTn id="112" dur="500" tmFilter="0, 0; .2, .5; .8, .5; 1, 0"/>
                                        <p:tgtEl>
                                          <p:spTgt spid="19"/>
                                        </p:tgtEl>
                                      </p:cBhvr>
                                    </p:animEffect>
                                    <p:animScale>
                                      <p:cBhvr>
                                        <p:cTn id="113" dur="250" autoRev="1" fill="hold"/>
                                        <p:tgtEl>
                                          <p:spTgt spid="19"/>
                                        </p:tgtEl>
                                      </p:cBhvr>
                                      <p:by x="105000" y="105000"/>
                                    </p:animScale>
                                  </p:childTnLst>
                                </p:cTn>
                              </p:par>
                              <p:par>
                                <p:cTn id="114" presetID="26" presetClass="emph" presetSubtype="0" fill="hold" grpId="1" nodeType="withEffect">
                                  <p:stCondLst>
                                    <p:cond delay="0"/>
                                  </p:stCondLst>
                                  <p:childTnLst>
                                    <p:animEffect transition="out" filter="fade">
                                      <p:cBhvr>
                                        <p:cTn id="115" dur="500" tmFilter="0, 0; .2, .5; .8, .5; 1, 0"/>
                                        <p:tgtEl>
                                          <p:spTgt spid="34"/>
                                        </p:tgtEl>
                                      </p:cBhvr>
                                    </p:animEffect>
                                    <p:animScale>
                                      <p:cBhvr>
                                        <p:cTn id="116" dur="250" autoRev="1" fill="hold"/>
                                        <p:tgtEl>
                                          <p:spTgt spid="34"/>
                                        </p:tgtEl>
                                      </p:cBhvr>
                                      <p:by x="105000" y="105000"/>
                                    </p:animScale>
                                  </p:childTnLst>
                                </p:cTn>
                              </p:par>
                            </p:childTnLst>
                          </p:cTn>
                        </p:par>
                        <p:par>
                          <p:cTn id="117" fill="hold">
                            <p:stCondLst>
                              <p:cond delay="500"/>
                            </p:stCondLst>
                            <p:childTnLst>
                              <p:par>
                                <p:cTn id="118" presetID="1" presetClass="entr" presetSubtype="0" fill="hold" grpId="0" nodeType="afterEffect">
                                  <p:stCondLst>
                                    <p:cond delay="0"/>
                                  </p:stCondLst>
                                  <p:childTnLst>
                                    <p:set>
                                      <p:cBhvr>
                                        <p:cTn id="119" dur="1" fill="hold">
                                          <p:stCondLst>
                                            <p:cond delay="0"/>
                                          </p:stCondLst>
                                        </p:cTn>
                                        <p:tgtEl>
                                          <p:spTgt spid="39"/>
                                        </p:tgtEl>
                                        <p:attrNameLst>
                                          <p:attrName>style.visibility</p:attrName>
                                        </p:attrNameLst>
                                      </p:cBhvr>
                                      <p:to>
                                        <p:strVal val="visible"/>
                                      </p:to>
                                    </p:se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childTnLst>
                          </p:cTn>
                        </p:par>
                        <p:par>
                          <p:cTn id="123" fill="hold">
                            <p:stCondLst>
                              <p:cond delay="500"/>
                            </p:stCondLst>
                            <p:childTnLst>
                              <p:par>
                                <p:cTn id="124" presetID="1" presetClass="entr" presetSubtype="0" fill="hold" grpId="0" nodeType="afterEffect">
                                  <p:stCondLst>
                                    <p:cond delay="0"/>
                                  </p:stCondLst>
                                  <p:childTnLst>
                                    <p:set>
                                      <p:cBhvr>
                                        <p:cTn id="125" dur="1" fill="hold">
                                          <p:stCondLst>
                                            <p:cond delay="0"/>
                                          </p:stCondLst>
                                        </p:cTn>
                                        <p:tgtEl>
                                          <p:spTgt spid="40"/>
                                        </p:tgtEl>
                                        <p:attrNameLst>
                                          <p:attrName>style.visibility</p:attrName>
                                        </p:attrNameLst>
                                      </p:cBhvr>
                                      <p:to>
                                        <p:strVal val="visible"/>
                                      </p:to>
                                    </p:set>
                                  </p:childTnLst>
                                </p:cTn>
                              </p:par>
                            </p:childTnLst>
                          </p:cTn>
                        </p:par>
                        <p:par>
                          <p:cTn id="126" fill="hold">
                            <p:stCondLst>
                              <p:cond delay="500"/>
                            </p:stCondLst>
                            <p:childTnLst>
                              <p:par>
                                <p:cTn id="127" presetID="22" presetClass="exit" presetSubtype="4" fill="hold" grpId="2" nodeType="afterEffect">
                                  <p:stCondLst>
                                    <p:cond delay="0"/>
                                  </p:stCondLst>
                                  <p:childTnLst>
                                    <p:animEffect transition="out" filter="wipe(down)">
                                      <p:cBhvr>
                                        <p:cTn id="128" dur="500"/>
                                        <p:tgtEl>
                                          <p:spTgt spid="20"/>
                                        </p:tgtEl>
                                      </p:cBhvr>
                                    </p:animEffect>
                                    <p:set>
                                      <p:cBhvr>
                                        <p:cTn id="129" dur="1" fill="hold">
                                          <p:stCondLst>
                                            <p:cond delay="499"/>
                                          </p:stCondLst>
                                        </p:cTn>
                                        <p:tgtEl>
                                          <p:spTgt spid="20"/>
                                        </p:tgtEl>
                                        <p:attrNameLst>
                                          <p:attrName>style.visibility</p:attrName>
                                        </p:attrNameLst>
                                      </p:cBhvr>
                                      <p:to>
                                        <p:strVal val="hidden"/>
                                      </p:to>
                                    </p:set>
                                  </p:childTnLst>
                                </p:cTn>
                              </p:par>
                            </p:childTnLst>
                          </p:cTn>
                        </p:par>
                        <p:par>
                          <p:cTn id="130" fill="hold">
                            <p:stCondLst>
                              <p:cond delay="1000"/>
                            </p:stCondLst>
                            <p:childTnLst>
                              <p:par>
                                <p:cTn id="131" presetID="22" presetClass="exit" presetSubtype="4" fill="hold" grpId="2" nodeType="afterEffect">
                                  <p:stCondLst>
                                    <p:cond delay="0"/>
                                  </p:stCondLst>
                                  <p:childTnLst>
                                    <p:animEffect transition="out" filter="wipe(down)">
                                      <p:cBhvr>
                                        <p:cTn id="132" dur="500"/>
                                        <p:tgtEl>
                                          <p:spTgt spid="19"/>
                                        </p:tgtEl>
                                      </p:cBhvr>
                                    </p:animEffect>
                                    <p:set>
                                      <p:cBhvr>
                                        <p:cTn id="133" dur="1" fill="hold">
                                          <p:stCondLst>
                                            <p:cond delay="499"/>
                                          </p:stCondLst>
                                        </p:cTn>
                                        <p:tgtEl>
                                          <p:spTgt spid="19"/>
                                        </p:tgtEl>
                                        <p:attrNameLst>
                                          <p:attrName>style.visibility</p:attrName>
                                        </p:attrNameLst>
                                      </p:cBhvr>
                                      <p:to>
                                        <p:strVal val="hidden"/>
                                      </p:to>
                                    </p:set>
                                  </p:childTnLst>
                                </p:cTn>
                              </p:par>
                            </p:childTnLst>
                          </p:cTn>
                        </p:par>
                        <p:par>
                          <p:cTn id="134" fill="hold">
                            <p:stCondLst>
                              <p:cond delay="1500"/>
                            </p:stCondLst>
                            <p:childTnLst>
                              <p:par>
                                <p:cTn id="135" presetID="22" presetClass="exit" presetSubtype="4" fill="hold" grpId="2" nodeType="afterEffect">
                                  <p:stCondLst>
                                    <p:cond delay="0"/>
                                  </p:stCondLst>
                                  <p:childTnLst>
                                    <p:animEffect transition="out" filter="wipe(down)">
                                      <p:cBhvr>
                                        <p:cTn id="136" dur="500"/>
                                        <p:tgtEl>
                                          <p:spTgt spid="34"/>
                                        </p:tgtEl>
                                      </p:cBhvr>
                                    </p:animEffect>
                                    <p:set>
                                      <p:cBhvr>
                                        <p:cTn id="137" dur="1" fill="hold">
                                          <p:stCondLst>
                                            <p:cond delay="499"/>
                                          </p:stCondLst>
                                        </p:cTn>
                                        <p:tgtEl>
                                          <p:spTgt spid="34"/>
                                        </p:tgtEl>
                                        <p:attrNameLst>
                                          <p:attrName>style.visibility</p:attrName>
                                        </p:attrNameLst>
                                      </p:cBhvr>
                                      <p:to>
                                        <p:strVal val="hidden"/>
                                      </p:to>
                                    </p:set>
                                  </p:childTnLst>
                                </p:cTn>
                              </p:par>
                            </p:childTnLst>
                          </p:cTn>
                        </p:par>
                        <p:par>
                          <p:cTn id="138" fill="hold">
                            <p:stCondLst>
                              <p:cond delay="2000"/>
                            </p:stCondLst>
                            <p:childTnLst>
                              <p:par>
                                <p:cTn id="139" presetID="26" presetClass="emph" presetSubtype="0" fill="hold" grpId="1" nodeType="afterEffect">
                                  <p:stCondLst>
                                    <p:cond delay="0"/>
                                  </p:stCondLst>
                                  <p:childTnLst>
                                    <p:animEffect transition="out" filter="fade">
                                      <p:cBhvr>
                                        <p:cTn id="140" dur="500" tmFilter="0, 0; .2, .5; .8, .5; 1, 0"/>
                                        <p:tgtEl>
                                          <p:spTgt spid="22"/>
                                        </p:tgtEl>
                                      </p:cBhvr>
                                    </p:animEffect>
                                    <p:animScale>
                                      <p:cBhvr>
                                        <p:cTn id="141" dur="250" autoRev="1" fill="hold"/>
                                        <p:tgtEl>
                                          <p:spTgt spid="22"/>
                                        </p:tgtEl>
                                      </p:cBhvr>
                                      <p:by x="105000" y="105000"/>
                                    </p:animScale>
                                  </p:childTnLst>
                                </p:cTn>
                              </p:par>
                              <p:par>
                                <p:cTn id="142" presetID="26" presetClass="emph" presetSubtype="0" fill="hold" grpId="1" nodeType="withEffect">
                                  <p:stCondLst>
                                    <p:cond delay="0"/>
                                  </p:stCondLst>
                                  <p:childTnLst>
                                    <p:animEffect transition="out" filter="fade">
                                      <p:cBhvr>
                                        <p:cTn id="143" dur="500" tmFilter="0, 0; .2, .5; .8, .5; 1, 0"/>
                                        <p:tgtEl>
                                          <p:spTgt spid="21"/>
                                        </p:tgtEl>
                                      </p:cBhvr>
                                    </p:animEffect>
                                    <p:animScale>
                                      <p:cBhvr>
                                        <p:cTn id="144" dur="250" autoRev="1" fill="hold"/>
                                        <p:tgtEl>
                                          <p:spTgt spid="21"/>
                                        </p:tgtEl>
                                      </p:cBhvr>
                                      <p:by x="105000" y="105000"/>
                                    </p:animScale>
                                  </p:childTnLst>
                                </p:cTn>
                              </p:par>
                              <p:par>
                                <p:cTn id="145" presetID="26" presetClass="emph" presetSubtype="0" fill="hold" grpId="1" nodeType="withEffect">
                                  <p:stCondLst>
                                    <p:cond delay="0"/>
                                  </p:stCondLst>
                                  <p:childTnLst>
                                    <p:animEffect transition="out" filter="fade">
                                      <p:cBhvr>
                                        <p:cTn id="146" dur="500" tmFilter="0, 0; .2, .5; .8, .5; 1, 0"/>
                                        <p:tgtEl>
                                          <p:spTgt spid="18"/>
                                        </p:tgtEl>
                                      </p:cBhvr>
                                    </p:animEffect>
                                    <p:animScale>
                                      <p:cBhvr>
                                        <p:cTn id="147" dur="250" autoRev="1" fill="hold"/>
                                        <p:tgtEl>
                                          <p:spTgt spid="18"/>
                                        </p:tgtEl>
                                      </p:cBhvr>
                                      <p:by x="105000" y="105000"/>
                                    </p:animScale>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42"/>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41"/>
                                        </p:tgtEl>
                                        <p:attrNameLst>
                                          <p:attrName>style.visibility</p:attrName>
                                        </p:attrNameLst>
                                      </p:cBhvr>
                                      <p:to>
                                        <p:strVal val="visible"/>
                                      </p:to>
                                    </p:set>
                                  </p:childTnLst>
                                </p:cTn>
                              </p:par>
                            </p:childTnLst>
                          </p:cTn>
                        </p:par>
                        <p:par>
                          <p:cTn id="156" fill="hold">
                            <p:stCondLst>
                              <p:cond delay="0"/>
                            </p:stCondLst>
                            <p:childTnLst>
                              <p:par>
                                <p:cTn id="157" presetID="22" presetClass="exit" presetSubtype="4" fill="hold" grpId="2" nodeType="afterEffect">
                                  <p:stCondLst>
                                    <p:cond delay="0"/>
                                  </p:stCondLst>
                                  <p:childTnLst>
                                    <p:animEffect transition="out" filter="wipe(down)">
                                      <p:cBhvr>
                                        <p:cTn id="158" dur="500"/>
                                        <p:tgtEl>
                                          <p:spTgt spid="22"/>
                                        </p:tgtEl>
                                      </p:cBhvr>
                                    </p:animEffect>
                                    <p:set>
                                      <p:cBhvr>
                                        <p:cTn id="159" dur="1" fill="hold">
                                          <p:stCondLst>
                                            <p:cond delay="499"/>
                                          </p:stCondLst>
                                        </p:cTn>
                                        <p:tgtEl>
                                          <p:spTgt spid="22"/>
                                        </p:tgtEl>
                                        <p:attrNameLst>
                                          <p:attrName>style.visibility</p:attrName>
                                        </p:attrNameLst>
                                      </p:cBhvr>
                                      <p:to>
                                        <p:strVal val="hidden"/>
                                      </p:to>
                                    </p:set>
                                  </p:childTnLst>
                                </p:cTn>
                              </p:par>
                            </p:childTnLst>
                          </p:cTn>
                        </p:par>
                        <p:par>
                          <p:cTn id="160" fill="hold">
                            <p:stCondLst>
                              <p:cond delay="500"/>
                            </p:stCondLst>
                            <p:childTnLst>
                              <p:par>
                                <p:cTn id="161" presetID="22" presetClass="exit" presetSubtype="4" fill="hold" grpId="2" nodeType="afterEffect">
                                  <p:stCondLst>
                                    <p:cond delay="0"/>
                                  </p:stCondLst>
                                  <p:childTnLst>
                                    <p:animEffect transition="out" filter="wipe(down)">
                                      <p:cBhvr>
                                        <p:cTn id="162" dur="500"/>
                                        <p:tgtEl>
                                          <p:spTgt spid="21"/>
                                        </p:tgtEl>
                                      </p:cBhvr>
                                    </p:animEffect>
                                    <p:set>
                                      <p:cBhvr>
                                        <p:cTn id="163" dur="1" fill="hold">
                                          <p:stCondLst>
                                            <p:cond delay="499"/>
                                          </p:stCondLst>
                                        </p:cTn>
                                        <p:tgtEl>
                                          <p:spTgt spid="21"/>
                                        </p:tgtEl>
                                        <p:attrNameLst>
                                          <p:attrName>style.visibility</p:attrName>
                                        </p:attrNameLst>
                                      </p:cBhvr>
                                      <p:to>
                                        <p:strVal val="hidden"/>
                                      </p:to>
                                    </p:set>
                                  </p:childTnLst>
                                </p:cTn>
                              </p:par>
                            </p:childTnLst>
                          </p:cTn>
                        </p:par>
                        <p:par>
                          <p:cTn id="164" fill="hold">
                            <p:stCondLst>
                              <p:cond delay="1000"/>
                            </p:stCondLst>
                            <p:childTnLst>
                              <p:par>
                                <p:cTn id="165" presetID="22" presetClass="exit" presetSubtype="4" fill="hold" grpId="2" nodeType="afterEffect">
                                  <p:stCondLst>
                                    <p:cond delay="0"/>
                                  </p:stCondLst>
                                  <p:childTnLst>
                                    <p:animEffect transition="out" filter="wipe(down)">
                                      <p:cBhvr>
                                        <p:cTn id="166" dur="500"/>
                                        <p:tgtEl>
                                          <p:spTgt spid="18"/>
                                        </p:tgtEl>
                                      </p:cBhvr>
                                    </p:animEffect>
                                    <p:set>
                                      <p:cBhvr>
                                        <p:cTn id="167" dur="1" fill="hold">
                                          <p:stCondLst>
                                            <p:cond delay="499"/>
                                          </p:stCondLst>
                                        </p:cTn>
                                        <p:tgtEl>
                                          <p:spTgt spid="18"/>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26" presetClass="emph" presetSubtype="0" fill="hold" grpId="1" nodeType="clickEffect">
                                  <p:stCondLst>
                                    <p:cond delay="0"/>
                                  </p:stCondLst>
                                  <p:childTnLst>
                                    <p:animEffect transition="out" filter="fade">
                                      <p:cBhvr>
                                        <p:cTn id="171" dur="500" tmFilter="0, 0; .2, .5; .8, .5; 1, 0"/>
                                        <p:tgtEl>
                                          <p:spTgt spid="24"/>
                                        </p:tgtEl>
                                      </p:cBhvr>
                                    </p:animEffect>
                                    <p:animScale>
                                      <p:cBhvr>
                                        <p:cTn id="172" dur="250" autoRev="1" fill="hold"/>
                                        <p:tgtEl>
                                          <p:spTgt spid="24"/>
                                        </p:tgtEl>
                                      </p:cBhvr>
                                      <p:by x="105000" y="105000"/>
                                    </p:animScale>
                                  </p:childTnLst>
                                </p:cTn>
                              </p:par>
                              <p:par>
                                <p:cTn id="173" presetID="26" presetClass="emph" presetSubtype="0" fill="hold" grpId="1" nodeType="withEffect">
                                  <p:stCondLst>
                                    <p:cond delay="0"/>
                                  </p:stCondLst>
                                  <p:childTnLst>
                                    <p:animEffect transition="out" filter="fade">
                                      <p:cBhvr>
                                        <p:cTn id="174" dur="500" tmFilter="0, 0; .2, .5; .8, .5; 1, 0"/>
                                        <p:tgtEl>
                                          <p:spTgt spid="23"/>
                                        </p:tgtEl>
                                      </p:cBhvr>
                                    </p:animEffect>
                                    <p:animScale>
                                      <p:cBhvr>
                                        <p:cTn id="175" dur="250" autoRev="1" fill="hold"/>
                                        <p:tgtEl>
                                          <p:spTgt spid="23"/>
                                        </p:tgtEl>
                                      </p:cBhvr>
                                      <p:by x="105000" y="105000"/>
                                    </p:animScale>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45"/>
                                        </p:tgtEl>
                                        <p:attrNameLst>
                                          <p:attrName>style.visibility</p:attrName>
                                        </p:attrNameLst>
                                      </p:cBhvr>
                                      <p:to>
                                        <p:strVal val="visible"/>
                                      </p:to>
                                    </p:set>
                                  </p:childTnLst>
                                </p:cTn>
                              </p:par>
                            </p:childTnLst>
                          </p:cTn>
                        </p:par>
                        <p:par>
                          <p:cTn id="179" fill="hold">
                            <p:stCondLst>
                              <p:cond delay="500"/>
                            </p:stCondLst>
                            <p:childTnLst>
                              <p:par>
                                <p:cTn id="180" presetID="1" presetClass="entr" presetSubtype="0" fill="hold" grpId="0" nodeType="afterEffect">
                                  <p:stCondLst>
                                    <p:cond delay="0"/>
                                  </p:stCondLst>
                                  <p:childTnLst>
                                    <p:set>
                                      <p:cBhvr>
                                        <p:cTn id="181" dur="1" fill="hold">
                                          <p:stCondLst>
                                            <p:cond delay="0"/>
                                          </p:stCondLst>
                                        </p:cTn>
                                        <p:tgtEl>
                                          <p:spTgt spid="44"/>
                                        </p:tgtEl>
                                        <p:attrNameLst>
                                          <p:attrName>style.visibility</p:attrName>
                                        </p:attrNameLst>
                                      </p:cBhvr>
                                      <p:to>
                                        <p:strVal val="visible"/>
                                      </p:to>
                                    </p:set>
                                  </p:childTnLst>
                                </p:cTn>
                              </p:par>
                            </p:childTnLst>
                          </p:cTn>
                        </p:par>
                        <p:par>
                          <p:cTn id="182" fill="hold">
                            <p:stCondLst>
                              <p:cond delay="500"/>
                            </p:stCondLst>
                            <p:childTnLst>
                              <p:par>
                                <p:cTn id="183" presetID="22" presetClass="exit" presetSubtype="4" fill="hold" grpId="2" nodeType="afterEffect">
                                  <p:stCondLst>
                                    <p:cond delay="0"/>
                                  </p:stCondLst>
                                  <p:childTnLst>
                                    <p:animEffect transition="out" filter="wipe(down)">
                                      <p:cBhvr>
                                        <p:cTn id="184" dur="500"/>
                                        <p:tgtEl>
                                          <p:spTgt spid="24"/>
                                        </p:tgtEl>
                                      </p:cBhvr>
                                    </p:animEffect>
                                    <p:set>
                                      <p:cBhvr>
                                        <p:cTn id="185" dur="1" fill="hold">
                                          <p:stCondLst>
                                            <p:cond delay="499"/>
                                          </p:stCondLst>
                                        </p:cTn>
                                        <p:tgtEl>
                                          <p:spTgt spid="24"/>
                                        </p:tgtEl>
                                        <p:attrNameLst>
                                          <p:attrName>style.visibility</p:attrName>
                                        </p:attrNameLst>
                                      </p:cBhvr>
                                      <p:to>
                                        <p:strVal val="hidden"/>
                                      </p:to>
                                    </p:set>
                                  </p:childTnLst>
                                </p:cTn>
                              </p:par>
                            </p:childTnLst>
                          </p:cTn>
                        </p:par>
                        <p:par>
                          <p:cTn id="186" fill="hold">
                            <p:stCondLst>
                              <p:cond delay="1000"/>
                            </p:stCondLst>
                            <p:childTnLst>
                              <p:par>
                                <p:cTn id="187" presetID="22" presetClass="exit" presetSubtype="4" fill="hold" grpId="2" nodeType="afterEffect">
                                  <p:stCondLst>
                                    <p:cond delay="0"/>
                                  </p:stCondLst>
                                  <p:childTnLst>
                                    <p:animEffect transition="out" filter="wipe(down)">
                                      <p:cBhvr>
                                        <p:cTn id="188" dur="500"/>
                                        <p:tgtEl>
                                          <p:spTgt spid="23"/>
                                        </p:tgtEl>
                                      </p:cBhvr>
                                    </p:animEffect>
                                    <p:set>
                                      <p:cBhvr>
                                        <p:cTn id="189" dur="1" fill="hold">
                                          <p:stCondLst>
                                            <p:cond delay="499"/>
                                          </p:stCondLst>
                                        </p:cTn>
                                        <p:tgtEl>
                                          <p:spTgt spid="23"/>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8" grpId="2"/>
      <p:bldP spid="19" grpId="0"/>
      <p:bldP spid="19" grpId="1"/>
      <p:bldP spid="19" grpId="2"/>
      <p:bldP spid="20" grpId="0"/>
      <p:bldP spid="20" grpId="1"/>
      <p:bldP spid="20" grpId="2"/>
      <p:bldP spid="21" grpId="0"/>
      <p:bldP spid="21" grpId="1"/>
      <p:bldP spid="21" grpId="2"/>
      <p:bldP spid="22" grpId="0"/>
      <p:bldP spid="22" grpId="1"/>
      <p:bldP spid="22" grpId="2"/>
      <p:bldP spid="23" grpId="0"/>
      <p:bldP spid="23" grpId="1"/>
      <p:bldP spid="23" grpId="2"/>
      <p:bldP spid="24" grpId="0"/>
      <p:bldP spid="24" grpId="1"/>
      <p:bldP spid="24" grpId="2"/>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4" grpId="2"/>
      <p:bldP spid="35" grpId="0" bldLvl="0" animBg="1"/>
      <p:bldP spid="36" grpId="0"/>
      <p:bldP spid="37" grpId="0"/>
      <p:bldP spid="38" grpId="0"/>
      <p:bldP spid="39" grpId="0"/>
      <p:bldP spid="40" grpId="0"/>
      <p:bldP spid="41" grpId="0"/>
      <p:bldP spid="42" grpId="0"/>
      <p:bldP spid="43" grpId="0"/>
      <p:bldP spid="44"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5128" y="2156674"/>
            <a:ext cx="8286808" cy="1014730"/>
          </a:xfrm>
          <a:prstGeom prst="rect">
            <a:avLst/>
          </a:prstGeom>
          <a:noFill/>
        </p:spPr>
        <p:txBody>
          <a:bodyPr wrap="square" rtlCol="0">
            <a:spAutoFit/>
          </a:bodyPr>
          <a:lstStyle/>
          <a:p>
            <a:pPr algn="l">
              <a:lnSpc>
                <a:spcPct val="150000"/>
              </a:lnSpc>
            </a:pPr>
            <a:r>
              <a:rPr kumimoji="1"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基数排序是通过“分配”和“收集”过程来实现排序，</a:t>
            </a:r>
            <a:r>
              <a:rPr kumimoji="1" lang="zh-CN" altLang="en-US" sz="2000"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不需要关键字的比较</a:t>
            </a:r>
            <a:r>
              <a:rPr kumimoji="1"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2"/>
          <p:cNvSpPr txBox="1"/>
          <p:nvPr/>
        </p:nvSpPr>
        <p:spPr>
          <a:xfrm>
            <a:off x="709898" y="1694558"/>
            <a:ext cx="1000132" cy="398780"/>
          </a:xfrm>
          <a:prstGeom prst="rect">
            <a:avLst/>
          </a:prstGeom>
          <a:gradFill>
            <a:gsLst>
              <a:gs pos="0">
                <a:srgbClr val="F19903"/>
              </a:gs>
              <a:gs pos="35000">
                <a:srgbClr val="F19903"/>
              </a:gs>
              <a:gs pos="100000">
                <a:schemeClr val="accent4">
                  <a:tint val="15000"/>
                  <a:satMod val="350000"/>
                </a:schemeClr>
              </a:gs>
            </a:gsLst>
            <a:lin ang="16200000" scaled="1"/>
          </a:gradFill>
          <a:ln w="31750">
            <a:solidFill>
              <a:srgbClr val="F19903"/>
            </a:solidFill>
          </a:ln>
          <a:effectLst>
            <a:glow rad="101600">
              <a:schemeClr val="accent2">
                <a:satMod val="175000"/>
                <a:alpha val="40000"/>
              </a:schemeClr>
            </a:glow>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000" dirty="0">
                <a:solidFill>
                  <a:srgbClr val="FF0000"/>
                </a:solidFill>
                <a:latin typeface="微软雅黑" panose="020B0503020204020204" pitchFamily="34" charset="-122"/>
                <a:ea typeface="微软雅黑" panose="020B0503020204020204" pitchFamily="34" charset="-122"/>
              </a:rPr>
              <a:t>结论</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04162" y="3463404"/>
            <a:ext cx="5857916"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rPr>
              <a:t>已知的信息：</a:t>
            </a:r>
            <a:r>
              <a:rPr kumimoji="1"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基数，每个位的取值，这些值的大小！</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476383" y="4517268"/>
            <a:ext cx="7500990" cy="13696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nSpc>
                <a:spcPts val="2600"/>
              </a:lnSpc>
              <a:spcBef>
                <a:spcPts val="1200"/>
              </a:spcBef>
              <a:buClr>
                <a:srgbClr val="F19903"/>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适合字符串排序</a:t>
            </a:r>
            <a:endParaRPr lang="en-US" altLang="zh-CN" sz="2000" dirty="0">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600"/>
              </a:lnSpc>
              <a:spcBef>
                <a:spcPts val="1200"/>
              </a:spcBef>
              <a:buClr>
                <a:srgbClr val="F19903"/>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适合多关键字排序：如有数学、语文成绩，排序方式：按数学成绩递减排序，数学成绩相同按语文成绩递减排序。</a:t>
            </a:r>
            <a:endParaRPr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下箭头 7"/>
          <p:cNvSpPr/>
          <p:nvPr/>
        </p:nvSpPr>
        <p:spPr>
          <a:xfrm>
            <a:off x="6962822" y="3963470"/>
            <a:ext cx="214314" cy="35719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灯片编号占位符 9"/>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9" name="TextBox 3"/>
          <p:cNvSpPr txBox="1"/>
          <p:nvPr/>
        </p:nvSpPr>
        <p:spPr>
          <a:xfrm>
            <a:off x="-6030" y="100980"/>
            <a:ext cx="3149702"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1" name="Rectangle 7" descr="信纸">
            <a:hlinkClick r:id="" action="ppaction://hlinkshowjump?jump=nextslide"/>
          </p:cNvPr>
          <p:cNvSpPr>
            <a:spLocks noChangeArrowheads="1"/>
          </p:cNvSpPr>
          <p:nvPr/>
        </p:nvSpPr>
        <p:spPr bwMode="auto">
          <a:xfrm>
            <a:off x="119336" y="889420"/>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基数排序的分类</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3503712" y="4509120"/>
            <a:ext cx="7488832" cy="1380419"/>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134739"/>
            <a:ext cx="3404093" cy="34040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2915344" y="1545897"/>
            <a:ext cx="8077200" cy="3056890"/>
          </a:xfrm>
          <a:prstGeom prst="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lIns="180000" tIns="144000" bIns="144000">
            <a:spAutoFit/>
          </a:bodyPr>
          <a:lstStyle/>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#define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MAXE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20		//</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线性表中最多元素个数</a:t>
            </a:r>
            <a:endPar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#define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MAXR</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10		//</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基数的最大取值</a:t>
            </a:r>
            <a:endPar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#define MAXD 8			//</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关键字位数的最大取值</a:t>
            </a:r>
            <a:endPar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node</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char data[MAXD];		//</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元素的关键字定义的字符串</a:t>
            </a:r>
            <a:endPar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node *next;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RecType1</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单链表中每个结点的类型</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21"/>
          <p:cNvGrpSpPr/>
          <p:nvPr/>
        </p:nvGrpSpPr>
        <p:grpSpPr>
          <a:xfrm>
            <a:off x="3640832" y="5164226"/>
            <a:ext cx="6843712" cy="649288"/>
            <a:chOff x="1258888" y="4845050"/>
            <a:chExt cx="6843712" cy="649288"/>
          </a:xfrm>
        </p:grpSpPr>
        <p:sp>
          <p:nvSpPr>
            <p:cNvPr id="44035" name="Rectangle 3"/>
            <p:cNvSpPr>
              <a:spLocks noChangeArrowheads="1"/>
            </p:cNvSpPr>
            <p:nvPr/>
          </p:nvSpPr>
          <p:spPr bwMode="auto">
            <a:xfrm>
              <a:off x="1906588" y="5062538"/>
              <a:ext cx="504825" cy="431800"/>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036" name="Freeform 4"/>
            <p:cNvSpPr/>
            <p:nvPr/>
          </p:nvSpPr>
          <p:spPr bwMode="auto">
            <a:xfrm>
              <a:off x="1619250" y="5205413"/>
              <a:ext cx="298450" cy="84137"/>
            </a:xfrm>
            <a:custGeom>
              <a:avLst/>
              <a:gdLst/>
              <a:ahLst/>
              <a:cxnLst>
                <a:cxn ang="0">
                  <a:pos x="0" y="0"/>
                </a:cxn>
                <a:cxn ang="0">
                  <a:pos x="188" y="53"/>
                </a:cxn>
              </a:cxnLst>
              <a:rect l="0" t="0" r="r" b="b"/>
              <a:pathLst>
                <a:path w="188" h="53">
                  <a:moveTo>
                    <a:pt x="0" y="0"/>
                  </a:moveTo>
                  <a:lnTo>
                    <a:pt x="188" y="53"/>
                  </a:lnTo>
                </a:path>
              </a:pathLst>
            </a:custGeom>
            <a:noFill/>
            <a:ln w="28575" cap="flat" cmpd="sng">
              <a:solidFill>
                <a:srgbClr val="F19903"/>
              </a:solidFill>
              <a:prstDash val="solid"/>
              <a:miter lim="800000"/>
              <a:headEnd type="none" w="med" len="med"/>
              <a:tailEnd type="stealth" w="med" len="med"/>
            </a:ln>
            <a:effectLst/>
          </p:spPr>
          <p:txBody>
            <a:bodyPr wrap="none"/>
            <a:lstStyle/>
            <a:p>
              <a:endParaRPr lang="zh-CN" altLang="en-US">
                <a:solidFill>
                  <a:schemeClr val="tx1"/>
                </a:solidFill>
                <a:latin typeface="Consolas" panose="020B0609020204030204" pitchFamily="49" charset="0"/>
                <a:cs typeface="Consolas" panose="020B0609020204030204" pitchFamily="49" charset="0"/>
              </a:endParaRPr>
            </a:p>
          </p:txBody>
        </p:sp>
        <p:sp>
          <p:nvSpPr>
            <p:cNvPr id="44037" name="Text Box 5"/>
            <p:cNvSpPr txBox="1">
              <a:spLocks noChangeArrowheads="1"/>
            </p:cNvSpPr>
            <p:nvPr/>
          </p:nvSpPr>
          <p:spPr bwMode="auto">
            <a:xfrm>
              <a:off x="1258888" y="4845050"/>
              <a:ext cx="360362" cy="460375"/>
            </a:xfrm>
            <a:prstGeom prst="rect">
              <a:avLst/>
            </a:prstGeom>
            <a:noFill/>
            <a:ln w="9525">
              <a:solidFill>
                <a:srgbClr val="F19903"/>
              </a:solidFill>
              <a:miter lim="800000"/>
            </a:ln>
            <a:effectLst/>
          </p:spPr>
          <p:txBody>
            <a:bodyPr>
              <a:spAutoFit/>
            </a:bodyPr>
            <a:lstStyle/>
            <a:p>
              <a:pPr algn="l">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040" name="Rectangle 8"/>
            <p:cNvSpPr>
              <a:spLocks noChangeArrowheads="1"/>
            </p:cNvSpPr>
            <p:nvPr/>
          </p:nvSpPr>
          <p:spPr bwMode="auto">
            <a:xfrm>
              <a:off x="2411413" y="5062538"/>
              <a:ext cx="504825" cy="431800"/>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endParaRPr lang="zh-CN" altLang="zh-CN" sz="2000" baseline="-25000">
                <a:solidFill>
                  <a:schemeClr val="tx1"/>
                </a:solidFill>
                <a:latin typeface="Consolas" panose="020B0609020204030204" pitchFamily="49" charset="0"/>
                <a:cs typeface="Consolas" panose="020B0609020204030204" pitchFamily="49" charset="0"/>
              </a:endParaRPr>
            </a:p>
          </p:txBody>
        </p:sp>
        <p:sp>
          <p:nvSpPr>
            <p:cNvPr id="44041" name="Rectangle 9"/>
            <p:cNvSpPr>
              <a:spLocks noChangeArrowheads="1"/>
            </p:cNvSpPr>
            <p:nvPr/>
          </p:nvSpPr>
          <p:spPr bwMode="auto">
            <a:xfrm>
              <a:off x="3203575" y="5062538"/>
              <a:ext cx="504825" cy="431800"/>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2000" i="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aseline="-2500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042" name="Rectangle 10"/>
            <p:cNvSpPr>
              <a:spLocks noChangeArrowheads="1"/>
            </p:cNvSpPr>
            <p:nvPr/>
          </p:nvSpPr>
          <p:spPr bwMode="auto">
            <a:xfrm>
              <a:off x="3708400" y="5062538"/>
              <a:ext cx="504825" cy="431800"/>
            </a:xfrm>
            <a:prstGeom prst="rect">
              <a:avLst/>
            </a:prstGeom>
            <a:gradFill>
              <a:gsLst>
                <a:gs pos="0">
                  <a:srgbClr val="F19903"/>
                </a:gs>
                <a:gs pos="35000">
                  <a:srgbClr val="F19903"/>
                </a:gs>
                <a:gs pos="100000">
                  <a:schemeClr val="accent4">
                    <a:tint val="15000"/>
                    <a:satMod val="350000"/>
                  </a:schemeClr>
                </a:gs>
              </a:gsLst>
            </a:gradFill>
            <a:ln>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endParaRPr lang="zh-CN" altLang="zh-CN" sz="2000" baseline="-25000">
                <a:solidFill>
                  <a:schemeClr val="tx1"/>
                </a:solidFill>
                <a:latin typeface="Consolas" panose="020B0609020204030204" pitchFamily="49" charset="0"/>
                <a:cs typeface="Consolas" panose="020B0609020204030204" pitchFamily="49" charset="0"/>
              </a:endParaRPr>
            </a:p>
          </p:txBody>
        </p:sp>
        <p:sp>
          <p:nvSpPr>
            <p:cNvPr id="44043" name="Line 11"/>
            <p:cNvSpPr>
              <a:spLocks noChangeShapeType="1"/>
            </p:cNvSpPr>
            <p:nvPr/>
          </p:nvSpPr>
          <p:spPr bwMode="auto">
            <a:xfrm>
              <a:off x="2698750" y="5278438"/>
              <a:ext cx="504825" cy="0"/>
            </a:xfrm>
            <a:prstGeom prst="line">
              <a:avLst/>
            </a:prstGeom>
            <a:noFill/>
            <a:ln w="9525">
              <a:solidFill>
                <a:srgbClr val="F19903"/>
              </a:solidFill>
              <a:miter lim="800000"/>
              <a:tailEnd type="triangle" w="med" len="med"/>
            </a:ln>
            <a:effectLst/>
          </p:spPr>
          <p:txBody>
            <a:bodyPr wrap="none"/>
            <a:lstStyle/>
            <a:p>
              <a:endParaRPr lang="zh-CN" altLang="en-US">
                <a:solidFill>
                  <a:schemeClr val="tx1"/>
                </a:solidFill>
                <a:latin typeface="Consolas" panose="020B0609020204030204" pitchFamily="49" charset="0"/>
                <a:cs typeface="Consolas" panose="020B0609020204030204" pitchFamily="49" charset="0"/>
              </a:endParaRPr>
            </a:p>
          </p:txBody>
        </p:sp>
        <p:sp>
          <p:nvSpPr>
            <p:cNvPr id="44044" name="Rectangle 12"/>
            <p:cNvSpPr>
              <a:spLocks noChangeArrowheads="1"/>
            </p:cNvSpPr>
            <p:nvPr/>
          </p:nvSpPr>
          <p:spPr bwMode="auto">
            <a:xfrm>
              <a:off x="4497388" y="5062538"/>
              <a:ext cx="504825" cy="431800"/>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2000" i="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000" baseline="-2500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045" name="Rectangle 13"/>
            <p:cNvSpPr>
              <a:spLocks noChangeArrowheads="1"/>
            </p:cNvSpPr>
            <p:nvPr/>
          </p:nvSpPr>
          <p:spPr bwMode="auto">
            <a:xfrm>
              <a:off x="5002213" y="5062538"/>
              <a:ext cx="504825" cy="431800"/>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endParaRPr lang="zh-CN" altLang="zh-CN" sz="2000" baseline="-25000">
                <a:solidFill>
                  <a:schemeClr val="tx1"/>
                </a:solidFill>
                <a:latin typeface="Consolas" panose="020B0609020204030204" pitchFamily="49" charset="0"/>
                <a:cs typeface="Consolas" panose="020B0609020204030204" pitchFamily="49" charset="0"/>
              </a:endParaRPr>
            </a:p>
          </p:txBody>
        </p:sp>
        <p:sp>
          <p:nvSpPr>
            <p:cNvPr id="44046" name="Line 14"/>
            <p:cNvSpPr>
              <a:spLocks noChangeShapeType="1"/>
            </p:cNvSpPr>
            <p:nvPr/>
          </p:nvSpPr>
          <p:spPr bwMode="auto">
            <a:xfrm>
              <a:off x="3992563" y="5278438"/>
              <a:ext cx="504825" cy="0"/>
            </a:xfrm>
            <a:prstGeom prst="line">
              <a:avLst/>
            </a:prstGeom>
            <a:gradFill>
              <a:gsLst>
                <a:gs pos="0">
                  <a:srgbClr val="F19903"/>
                </a:gs>
                <a:gs pos="35000">
                  <a:srgbClr val="F19903"/>
                </a:gs>
                <a:gs pos="100000">
                  <a:schemeClr val="accent4">
                    <a:tint val="15000"/>
                    <a:satMod val="350000"/>
                  </a:schemeClr>
                </a:gs>
              </a:gsLst>
            </a:gradFill>
            <a:ln w="31750">
              <a:solidFill>
                <a:srgbClr val="F19903"/>
              </a:solidFill>
              <a:miter lim="800000"/>
              <a:tailEnd type="triangle" w="med" len="med"/>
            </a:ln>
            <a:effectLst/>
          </p:spPr>
          <p:txBody>
            <a:bodyPr wrap="none"/>
            <a:lstStyle/>
            <a:p>
              <a:endParaRPr lang="zh-CN" altLang="en-US">
                <a:solidFill>
                  <a:schemeClr val="tx1"/>
                </a:solidFill>
                <a:latin typeface="Consolas" panose="020B0609020204030204" pitchFamily="49" charset="0"/>
                <a:cs typeface="Consolas" panose="020B0609020204030204" pitchFamily="49" charset="0"/>
              </a:endParaRPr>
            </a:p>
          </p:txBody>
        </p:sp>
        <p:sp>
          <p:nvSpPr>
            <p:cNvPr id="44047" name="Rectangle 15"/>
            <p:cNvSpPr>
              <a:spLocks noChangeArrowheads="1"/>
            </p:cNvSpPr>
            <p:nvPr/>
          </p:nvSpPr>
          <p:spPr bwMode="auto">
            <a:xfrm>
              <a:off x="7092950" y="5062538"/>
              <a:ext cx="504825" cy="431800"/>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2000" i="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000" i="1" baseline="-2500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048" name="Rectangle 16"/>
            <p:cNvSpPr>
              <a:spLocks noChangeArrowheads="1"/>
            </p:cNvSpPr>
            <p:nvPr/>
          </p:nvSpPr>
          <p:spPr bwMode="auto">
            <a:xfrm>
              <a:off x="7597775" y="5062538"/>
              <a:ext cx="504825" cy="431800"/>
            </a:xfrm>
            <a:prstGeom prst="rect">
              <a:avLst/>
            </a:prstGeom>
            <a:gradFill>
              <a:gsLst>
                <a:gs pos="0">
                  <a:srgbClr val="F19903"/>
                </a:gs>
                <a:gs pos="35000">
                  <a:srgbClr val="F19903"/>
                </a:gs>
                <a:gs pos="100000">
                  <a:schemeClr val="accent4">
                    <a:tint val="15000"/>
                    <a:satMod val="350000"/>
                  </a:schemeClr>
                </a:gs>
              </a:gsLst>
            </a:gradFill>
            <a:ln w="31750">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200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049" name="Line 17"/>
            <p:cNvSpPr>
              <a:spLocks noChangeShapeType="1"/>
            </p:cNvSpPr>
            <p:nvPr/>
          </p:nvSpPr>
          <p:spPr bwMode="auto">
            <a:xfrm>
              <a:off x="6588125" y="5278438"/>
              <a:ext cx="504825" cy="0"/>
            </a:xfrm>
            <a:prstGeom prst="line">
              <a:avLst/>
            </a:prstGeom>
            <a:noFill/>
            <a:ln w="9525">
              <a:solidFill>
                <a:srgbClr val="F19903"/>
              </a:solidFill>
              <a:miter lim="800000"/>
              <a:tailEnd type="triangle" w="med" len="med"/>
            </a:ln>
            <a:effectLst/>
          </p:spPr>
          <p:txBody>
            <a:bodyPr wrap="none"/>
            <a:lstStyle/>
            <a:p>
              <a:endParaRPr lang="zh-CN" altLang="en-US">
                <a:solidFill>
                  <a:schemeClr val="tx1"/>
                </a:solidFill>
                <a:latin typeface="Consolas" panose="020B0609020204030204" pitchFamily="49" charset="0"/>
                <a:cs typeface="Consolas" panose="020B0609020204030204" pitchFamily="49" charset="0"/>
              </a:endParaRPr>
            </a:p>
          </p:txBody>
        </p:sp>
        <p:sp>
          <p:nvSpPr>
            <p:cNvPr id="44050" name="Line 18"/>
            <p:cNvSpPr>
              <a:spLocks noChangeShapeType="1"/>
            </p:cNvSpPr>
            <p:nvPr/>
          </p:nvSpPr>
          <p:spPr bwMode="auto">
            <a:xfrm>
              <a:off x="5219700" y="5278438"/>
              <a:ext cx="504825" cy="0"/>
            </a:xfrm>
            <a:prstGeom prst="line">
              <a:avLst/>
            </a:prstGeom>
            <a:noFill/>
            <a:ln w="9525">
              <a:solidFill>
                <a:srgbClr val="F19903"/>
              </a:solidFill>
              <a:miter lim="800000"/>
              <a:tailEnd type="triangle" w="med" len="med"/>
            </a:ln>
            <a:effectLst/>
          </p:spPr>
          <p:txBody>
            <a:bodyPr wrap="none"/>
            <a:lstStyle/>
            <a:p>
              <a:endParaRPr lang="zh-CN" altLang="en-US">
                <a:solidFill>
                  <a:schemeClr val="tx1"/>
                </a:solidFill>
                <a:latin typeface="Consolas" panose="020B0609020204030204" pitchFamily="49" charset="0"/>
                <a:cs typeface="Consolas" panose="020B0609020204030204" pitchFamily="49" charset="0"/>
              </a:endParaRPr>
            </a:p>
          </p:txBody>
        </p:sp>
        <p:sp>
          <p:nvSpPr>
            <p:cNvPr id="44051" name="Text Box 19"/>
            <p:cNvSpPr txBox="1">
              <a:spLocks noChangeArrowheads="1"/>
            </p:cNvSpPr>
            <p:nvPr/>
          </p:nvSpPr>
          <p:spPr bwMode="auto">
            <a:xfrm>
              <a:off x="5940425" y="4918075"/>
              <a:ext cx="431800" cy="460375"/>
            </a:xfrm>
            <a:prstGeom prst="rect">
              <a:avLst/>
            </a:prstGeom>
            <a:noFill/>
            <a:ln w="9525">
              <a:solidFill>
                <a:srgbClr val="F19903"/>
              </a:solidFill>
              <a:miter lim="800000"/>
            </a:ln>
            <a:effectLst/>
          </p:spPr>
          <p:txBody>
            <a:bodyPr>
              <a:spAutoFit/>
            </a:bodyPr>
            <a:lstStyle/>
            <a:p>
              <a:pPr algn="l">
                <a:spcBef>
                  <a:spcPct val="50000"/>
                </a:spcBef>
              </a:pPr>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4052" name="Text Box 20"/>
          <p:cNvSpPr txBox="1">
            <a:spLocks noChangeArrowheads="1"/>
          </p:cNvSpPr>
          <p:nvPr/>
        </p:nvSpPr>
        <p:spPr bwMode="auto">
          <a:xfrm>
            <a:off x="5225158" y="6053226"/>
            <a:ext cx="3887787" cy="398780"/>
          </a:xfrm>
          <a:prstGeom prst="rect">
            <a:avLst/>
          </a:prstGeom>
          <a:noFill/>
          <a:ln w="9525">
            <a:noFill/>
            <a:miter lim="800000"/>
          </a:ln>
          <a:effectLst/>
        </p:spPr>
        <p:txBody>
          <a:bodyPr>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基数排序数据的存储结构</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053" name="Line 21"/>
          <p:cNvSpPr>
            <a:spLocks noChangeShapeType="1"/>
          </p:cNvSpPr>
          <p:nvPr/>
        </p:nvSpPr>
        <p:spPr bwMode="auto">
          <a:xfrm>
            <a:off x="4650482" y="3579902"/>
            <a:ext cx="0" cy="1800225"/>
          </a:xfrm>
          <a:prstGeom prst="line">
            <a:avLst/>
          </a:prstGeom>
          <a:noFill/>
          <a:ln w="28575">
            <a:solidFill>
              <a:srgbClr val="FF00FF"/>
            </a:solidFill>
            <a:miter lim="800000"/>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4054" name="Line 22"/>
          <p:cNvSpPr>
            <a:spLocks noChangeShapeType="1"/>
          </p:cNvSpPr>
          <p:nvPr/>
        </p:nvSpPr>
        <p:spPr bwMode="auto">
          <a:xfrm>
            <a:off x="5096556" y="4033928"/>
            <a:ext cx="57163" cy="1346198"/>
          </a:xfrm>
          <a:prstGeom prst="line">
            <a:avLst/>
          </a:prstGeom>
          <a:noFill/>
          <a:ln w="28575">
            <a:solidFill>
              <a:srgbClr val="FF00FF"/>
            </a:solidFill>
            <a:miter lim="800000"/>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24" name="灯片编号占位符 23"/>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25" name="TextBox 3"/>
          <p:cNvSpPr txBox="1"/>
          <p:nvPr/>
        </p:nvSpPr>
        <p:spPr>
          <a:xfrm>
            <a:off x="0" y="114764"/>
            <a:ext cx="328768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6" name="Rectangle 7" descr="信纸">
            <a:hlinkClick r:id="" action="ppaction://hlinkshowjump?jump=nextslide"/>
          </p:cNvPr>
          <p:cNvSpPr>
            <a:spLocks noChangeArrowheads="1"/>
          </p:cNvSpPr>
          <p:nvPr/>
        </p:nvSpPr>
        <p:spPr bwMode="auto">
          <a:xfrm>
            <a:off x="186217" y="967992"/>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3.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2915345" y="1548179"/>
            <a:ext cx="8077199" cy="3158849"/>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6735" y="2455991"/>
            <a:ext cx="3997345" cy="3997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405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440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44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2" grpId="0" bldLvl="0" animBg="1"/>
      <p:bldP spid="44053" grpId="0" animBg="1"/>
      <p:bldP spid="440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695400" y="1418875"/>
            <a:ext cx="8896943" cy="5095875"/>
          </a:xfrm>
          <a:prstGeom prst="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wrap="square" lIns="144000" tIns="144000" bIns="144000">
            <a:spAutoFit/>
          </a:bodyPr>
          <a:lstStyle/>
          <a:p>
            <a:pPr algn="just">
              <a:lnSpc>
                <a:spcPts val="2500"/>
              </a:lnSpc>
              <a:spcBef>
                <a:spcPts val="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RadixSor</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(RecType1 *&amp;p</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d)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//p</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为待排序序列链表指针，</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为基数，</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d</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为关键字位数</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RecType1 *head[MAXR]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*tail[MAXR]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定义各链队的首尾指针</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zh-CN" altLang="en-US"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j</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k;</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=0;i&lt;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从低位到高位做</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d</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趟排序</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zh-CN" altLang="en-US"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(j=0;j&lt;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r;j</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初始化各链队首、尾指针</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zh-CN" altLang="en-US"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head[j]=tail[j]=NULL;</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while (p!=NULL)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对于原链表中每个结点循环</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k=p-&gt;data[</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]-'0';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找第</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k</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个链队</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if (head[k]==NULL)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进行分配，即采用尾插法建立单链表</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head[k]=p;  tail[k]=p; }</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else</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  tail[k]-&gt;next=p;  tail[k]=p; }</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p=p-&gt;next;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取下一个待排序的结点</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500"/>
              </a:lnSpc>
              <a:spcBef>
                <a:spcPts val="0"/>
              </a:spcBef>
            </a:pPr>
            <a:r>
              <a:rPr kumimoji="1"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灯片编号占位符 9"/>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2" name="TextBox 3"/>
          <p:cNvSpPr txBox="1"/>
          <p:nvPr/>
        </p:nvSpPr>
        <p:spPr>
          <a:xfrm>
            <a:off x="0" y="110386"/>
            <a:ext cx="3143672"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3" name="Rectangle 7" descr="信纸">
            <a:hlinkClick r:id="" action="ppaction://hlinkshowjump?jump=nextslide"/>
          </p:cNvPr>
          <p:cNvSpPr>
            <a:spLocks noChangeArrowheads="1"/>
          </p:cNvSpPr>
          <p:nvPr/>
        </p:nvSpPr>
        <p:spPr bwMode="auto">
          <a:xfrm>
            <a:off x="191344" y="827881"/>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3.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695400" y="3821708"/>
            <a:ext cx="8896943" cy="2664296"/>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5087888" y="6165304"/>
            <a:ext cx="0" cy="3207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27848" y="6397662"/>
            <a:ext cx="1152128" cy="39878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分配</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16280" y="1545397"/>
            <a:ext cx="4357711" cy="43577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5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05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05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058">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058">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058">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058">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058">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05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1228905" y="1407728"/>
            <a:ext cx="7072362" cy="4966335"/>
          </a:xfrm>
          <a:prstGeom prst="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wrap="square" tIns="144000" bIns="144000">
            <a:spAutoFit/>
          </a:bodyPr>
          <a:lstStyle/>
          <a:p>
            <a:pPr algn="just">
              <a:lnSpc>
                <a:spcPct val="60000"/>
              </a:lnSpc>
              <a:spcBef>
                <a:spcPct val="5000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p=NULL;</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50000"/>
              </a:lnSpc>
              <a:spcBef>
                <a:spcPct val="5000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for (j=0;j&lt;</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r;j</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对于每一个链队循环进行收集</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if (head[j]!=NULL)  </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  if (p==NULL)</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  p=head[j];</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t=tail[j];</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else</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  t-&gt;next=head[j];</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t=tail[j];</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t-&gt;next=NULL;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最后一个结点的</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next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域置</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NULL</a:t>
            </a:r>
            <a:endPar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60000"/>
              </a:lnSpc>
              <a:spcBef>
                <a:spcPct val="5000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8066" name="Text Box 2"/>
          <p:cNvSpPr txBox="1">
            <a:spLocks noChangeArrowheads="1"/>
          </p:cNvSpPr>
          <p:nvPr/>
        </p:nvSpPr>
        <p:spPr bwMode="auto">
          <a:xfrm>
            <a:off x="2570579" y="6228370"/>
            <a:ext cx="6000792" cy="398780"/>
          </a:xfrm>
          <a:prstGeom prst="rect">
            <a:avLst/>
          </a:prstGeom>
          <a:noFill/>
          <a:ln w="9525">
            <a:noFill/>
            <a:miter lim="800000"/>
          </a:ln>
          <a:effectLst/>
        </p:spPr>
        <p:txBody>
          <a:bodyPr wrap="square">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排序完成后，</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指向的是一个有序单链表。</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2"/>
          <p:cNvGrpSpPr/>
          <p:nvPr/>
        </p:nvGrpSpPr>
        <p:grpSpPr>
          <a:xfrm>
            <a:off x="1222009" y="1414252"/>
            <a:ext cx="8546400" cy="4814118"/>
            <a:chOff x="1025500" y="507980"/>
            <a:chExt cx="7569328" cy="4033565"/>
          </a:xfrm>
        </p:grpSpPr>
        <p:sp>
          <p:nvSpPr>
            <p:cNvPr id="46084" name="Text Box 4"/>
            <p:cNvSpPr txBox="1">
              <a:spLocks noChangeArrowheads="1"/>
            </p:cNvSpPr>
            <p:nvPr/>
          </p:nvSpPr>
          <p:spPr bwMode="auto">
            <a:xfrm>
              <a:off x="7666134" y="2316136"/>
              <a:ext cx="928694" cy="334122"/>
            </a:xfrm>
            <a:prstGeom prst="rect">
              <a:avLst/>
            </a:prstGeom>
            <a:noFill/>
            <a:ln w="9525">
              <a:noFill/>
              <a:miter lim="800000"/>
            </a:ln>
            <a:effectLst/>
          </p:spPr>
          <p:txBody>
            <a:bodyPr wrap="square">
              <a:spAutoFit/>
            </a:bodyPr>
            <a:lstStyle/>
            <a:p>
              <a:pPr algn="l">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rPr>
                <a:t>收集</a:t>
              </a:r>
              <a:endParaRPr kumimoji="1"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1025500" y="507980"/>
              <a:ext cx="6286544" cy="4033565"/>
            </a:xfrm>
            <a:prstGeom prst="rect">
              <a:avLst/>
            </a:prstGeom>
            <a:solidFill>
              <a:schemeClr val="accent1">
                <a:alpha val="0"/>
              </a:schemeClr>
            </a:solidFill>
            <a:ln w="28575">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a:stCxn id="8" idx="3"/>
              <a:endCxn id="46084" idx="1"/>
            </p:cNvCxnSpPr>
            <p:nvPr/>
          </p:nvCxnSpPr>
          <p:spPr>
            <a:xfrm flipV="1">
              <a:off x="7312044" y="2483264"/>
              <a:ext cx="354314" cy="4149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灯片编号占位符 9"/>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9" name="TextBox 3"/>
          <p:cNvSpPr txBox="1"/>
          <p:nvPr/>
        </p:nvSpPr>
        <p:spPr>
          <a:xfrm>
            <a:off x="0" y="88024"/>
            <a:ext cx="3143672"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1" name="Rectangle 7" descr="信纸">
            <a:hlinkClick r:id="" action="ppaction://hlinkshowjump?jump=nextslide"/>
          </p:cNvPr>
          <p:cNvSpPr>
            <a:spLocks noChangeArrowheads="1"/>
          </p:cNvSpPr>
          <p:nvPr/>
        </p:nvSpPr>
        <p:spPr bwMode="auto">
          <a:xfrm>
            <a:off x="191344" y="920595"/>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3.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38811" y="2091025"/>
            <a:ext cx="4137345" cy="4137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08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08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08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08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082">
                                            <p:txEl>
                                              <p:pRg st="12" end="12"/>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8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204" y="1700808"/>
            <a:ext cx="5327282" cy="461010"/>
          </a:xfrm>
          <a:prstGeom prst="rect">
            <a:avLst/>
          </a:prstGeom>
          <a:noFill/>
        </p:spPr>
        <p:txBody>
          <a:bodyPr wrap="square" tIns="108000" rtlCol="0">
            <a:spAutoFit/>
          </a:bodyPr>
          <a:lstStyle/>
          <a:p>
            <a:pPr algn="just">
              <a:spcBef>
                <a:spcPct val="50000"/>
              </a:spcBef>
            </a:pPr>
            <a:r>
              <a:rPr kumimoji="1"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注意：</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C/C++</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将数值转换为字符串：</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1" name="组合 10"/>
          <p:cNvGrpSpPr/>
          <p:nvPr/>
        </p:nvGrpSpPr>
        <p:grpSpPr>
          <a:xfrm>
            <a:off x="3791744" y="2258134"/>
            <a:ext cx="1574142" cy="2357566"/>
            <a:chOff x="1571604" y="1225420"/>
            <a:chExt cx="1574142" cy="2357566"/>
          </a:xfrm>
        </p:grpSpPr>
        <p:sp>
          <p:nvSpPr>
            <p:cNvPr id="3" name="TextBox 2"/>
            <p:cNvSpPr txBox="1"/>
            <p:nvPr/>
          </p:nvSpPr>
          <p:spPr>
            <a:xfrm>
              <a:off x="1571604" y="1554092"/>
              <a:ext cx="1571636" cy="460375"/>
            </a:xfrm>
            <a:prstGeom prst="rect">
              <a:avLst/>
            </a:prstGeom>
            <a:noFill/>
          </p:spPr>
          <p:txBody>
            <a:bodyPr wrap="square" rtlCol="0">
              <a:spAutoFit/>
            </a:bodyPr>
            <a:lstStyle/>
            <a:p>
              <a:r>
                <a:rPr kumimoji="1" lang="zh-CN" altLang="en-US" dirty="0">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1 2 3</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1643042" y="2768538"/>
              <a:ext cx="1500198" cy="46037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3 2 1</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下箭头 4"/>
            <p:cNvSpPr/>
            <p:nvPr/>
          </p:nvSpPr>
          <p:spPr>
            <a:xfrm>
              <a:off x="2357422" y="2268472"/>
              <a:ext cx="142876" cy="428628"/>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8" name="TextBox 7"/>
            <p:cNvSpPr txBox="1"/>
            <p:nvPr/>
          </p:nvSpPr>
          <p:spPr>
            <a:xfrm>
              <a:off x="1931300" y="3214686"/>
              <a:ext cx="1214446" cy="368300"/>
            </a:xfrm>
            <a:prstGeom prst="rect">
              <a:avLst/>
            </a:prstGeom>
            <a:noFill/>
          </p:spPr>
          <p:txBody>
            <a:bodyPr wrap="square" rtlCol="0">
              <a:spAutoFit/>
            </a:bodyPr>
            <a:lstStyle/>
            <a:p>
              <a:r>
                <a:rPr lang="en-US" altLang="zh-CN" sz="1800">
                  <a:solidFill>
                    <a:srgbClr val="00B0F0"/>
                  </a:solidFill>
                  <a:latin typeface="微软雅黑" panose="020B0503020204020204" pitchFamily="34" charset="-122"/>
                  <a:ea typeface="微软雅黑" panose="020B0503020204020204" pitchFamily="34" charset="-122"/>
                  <a:cs typeface="Consolas" panose="020B0609020204030204" pitchFamily="49" charset="0"/>
                </a:rPr>
                <a:t>2  1  0</a:t>
              </a:r>
              <a:endParaRPr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Box 8"/>
            <p:cNvSpPr txBox="1"/>
            <p:nvPr/>
          </p:nvSpPr>
          <p:spPr>
            <a:xfrm>
              <a:off x="1754168" y="1225420"/>
              <a:ext cx="1214446" cy="368300"/>
            </a:xfrm>
            <a:prstGeom prst="rect">
              <a:avLst/>
            </a:prstGeom>
            <a:noFill/>
          </p:spPr>
          <p:txBody>
            <a:bodyPr wrap="square" rtlCol="0">
              <a:spAutoFit/>
            </a:bodyPr>
            <a:lstStyle/>
            <a:p>
              <a:r>
                <a:rPr lang="en-US" altLang="zh-CN" sz="1800">
                  <a:solidFill>
                    <a:srgbClr val="00B0F0"/>
                  </a:solidFill>
                  <a:latin typeface="微软雅黑" panose="020B0503020204020204" pitchFamily="34" charset="-122"/>
                  <a:ea typeface="微软雅黑" panose="020B0503020204020204" pitchFamily="34" charset="-122"/>
                  <a:cs typeface="Consolas" panose="020B0609020204030204" pitchFamily="49" charset="0"/>
                </a:rPr>
                <a:t>2  1  0</a:t>
              </a:r>
              <a:endParaRPr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2" name="组合 11"/>
          <p:cNvGrpSpPr/>
          <p:nvPr/>
        </p:nvGrpSpPr>
        <p:grpSpPr>
          <a:xfrm>
            <a:off x="5291942" y="2704282"/>
            <a:ext cx="4286280" cy="1465270"/>
            <a:chOff x="3071802" y="1671568"/>
            <a:chExt cx="4286280" cy="1465270"/>
          </a:xfrm>
        </p:grpSpPr>
        <p:sp>
          <p:nvSpPr>
            <p:cNvPr id="6" name="TextBox 5"/>
            <p:cNvSpPr txBox="1"/>
            <p:nvPr/>
          </p:nvSpPr>
          <p:spPr>
            <a:xfrm>
              <a:off x="3214678" y="1671568"/>
              <a:ext cx="3643338" cy="368300"/>
            </a:xfrm>
            <a:prstGeom prst="rect">
              <a:avLst/>
            </a:prstGeom>
            <a:noFill/>
          </p:spPr>
          <p:txBody>
            <a:bodyPr wrap="square" rtlCol="0">
              <a:spAutoFit/>
            </a:bodyPr>
            <a:lstStyle/>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应该从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，即低位到高位</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6"/>
            <p:cNvSpPr txBox="1"/>
            <p:nvPr/>
          </p:nvSpPr>
          <p:spPr>
            <a:xfrm>
              <a:off x="3071802" y="2768538"/>
              <a:ext cx="3857652" cy="368300"/>
            </a:xfrm>
            <a:prstGeom prst="rect">
              <a:avLst/>
            </a:prstGeom>
            <a:noFill/>
          </p:spPr>
          <p:txBody>
            <a:bodyPr wrap="square" rtlCol="0">
              <a:spAutoFit/>
            </a:bodyPr>
            <a:lstStyle/>
            <a:p>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为了从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，应该高位到低位</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右弧形箭头 9"/>
            <p:cNvSpPr/>
            <p:nvPr/>
          </p:nvSpPr>
          <p:spPr>
            <a:xfrm>
              <a:off x="6858016" y="1857364"/>
              <a:ext cx="500066" cy="1071570"/>
            </a:xfrm>
            <a:prstGeom prst="curved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latin typeface="Consolas" panose="020B0609020204030204" pitchFamily="49" charset="0"/>
                <a:cs typeface="Consolas" panose="020B0609020204030204" pitchFamily="49" charset="0"/>
              </a:endParaRPr>
            </a:p>
          </p:txBody>
        </p:sp>
      </p:grpSp>
      <p:sp>
        <p:nvSpPr>
          <p:cNvPr id="14" name="灯片编号占位符 13"/>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5" name="TextBox 3"/>
          <p:cNvSpPr txBox="1"/>
          <p:nvPr/>
        </p:nvSpPr>
        <p:spPr>
          <a:xfrm>
            <a:off x="19439" y="97468"/>
            <a:ext cx="3176711"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6" name="Rectangle 7" descr="信纸">
            <a:hlinkClick r:id="" action="ppaction://hlinkshowjump?jump=nextslide"/>
          </p:cNvPr>
          <p:cNvSpPr>
            <a:spLocks noChangeArrowheads="1"/>
          </p:cNvSpPr>
          <p:nvPr/>
        </p:nvSpPr>
        <p:spPr bwMode="auto">
          <a:xfrm>
            <a:off x="201378" y="1016069"/>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3.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34878" y="-46812"/>
            <a:ext cx="9340420" cy="8157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5172748" y="1897061"/>
            <a:ext cx="4378960" cy="4508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none" lIns="180000" tIns="72000" bIns="72000">
            <a:spAutoFit/>
          </a:bodyPr>
          <a:lstStyle/>
          <a:p>
            <a:pPr algn="l"/>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基数排序的</a:t>
            </a:r>
            <a:r>
              <a:rPr kumimoji="1"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时间复杂度</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为</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latin typeface="微软雅黑" panose="020B0503020204020204" pitchFamily="34" charset="-122"/>
                <a:ea typeface="微软雅黑" panose="020B0503020204020204" pitchFamily="34" charset="-122"/>
                <a:cs typeface="Consolas" panose="020B0609020204030204" pitchFamily="49" charset="0"/>
              </a:rPr>
              <a:t>d</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dirty="0" err="1">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err="1">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dirty="0" err="1">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82947" name="Text Box 3"/>
          <p:cNvSpPr txBox="1">
            <a:spLocks noChangeArrowheads="1"/>
          </p:cNvSpPr>
          <p:nvPr/>
        </p:nvSpPr>
        <p:spPr bwMode="auto">
          <a:xfrm>
            <a:off x="5091161" y="2401885"/>
            <a:ext cx="3797935" cy="1476375"/>
          </a:xfrm>
          <a:prstGeom prst="rect">
            <a:avLst/>
          </a:prstGeom>
          <a:noFill/>
          <a:ln w="9525">
            <a:noFill/>
            <a:miter lim="800000"/>
          </a:ln>
          <a:effectLst/>
        </p:spPr>
        <p:txBody>
          <a:bodyPr wrap="none">
            <a:spAutoFit/>
          </a:bodyPr>
          <a:lstStyle/>
          <a:p>
            <a:pPr algn="l">
              <a:lnSpc>
                <a:spcPct val="150000"/>
              </a:lnSpc>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其中：分配为</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收集为</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为“基数”）</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为“分配</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收集”的趟数</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2950" name="Text Box 6"/>
          <p:cNvSpPr txBox="1">
            <a:spLocks noChangeArrowheads="1"/>
          </p:cNvSpPr>
          <p:nvPr/>
        </p:nvSpPr>
        <p:spPr bwMode="auto">
          <a:xfrm>
            <a:off x="5159524" y="4271962"/>
            <a:ext cx="3960812" cy="4508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a:spAutoFit/>
          </a:bodyPr>
          <a:lstStyle/>
          <a:p>
            <a:pPr algn="l"/>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基数排序的</a:t>
            </a:r>
            <a:r>
              <a:rPr kumimoji="1"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空间复杂度</a:t>
            </a:r>
            <a:r>
              <a:rPr kumimoji="1" lang="zh-CN" altLang="en-US" sz="2000" dirty="0">
                <a:latin typeface="微软雅黑" panose="020B0503020204020204" pitchFamily="34" charset="-122"/>
                <a:ea typeface="微软雅黑" panose="020B0503020204020204" pitchFamily="34" charset="-122"/>
                <a:cs typeface="Consolas" panose="020B0609020204030204" pitchFamily="49" charset="0"/>
              </a:rPr>
              <a:t>为</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dirty="0">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灯片编号占位符 6"/>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8" name="TextBox 3"/>
          <p:cNvSpPr txBox="1"/>
          <p:nvPr/>
        </p:nvSpPr>
        <p:spPr>
          <a:xfrm>
            <a:off x="0" y="97468"/>
            <a:ext cx="3240360"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9" name="Rectangle 7" descr="信纸">
            <a:hlinkClick r:id="" action="ppaction://hlinkshowjump?jump=nextslide"/>
          </p:cNvPr>
          <p:cNvSpPr>
            <a:spLocks noChangeArrowheads="1"/>
          </p:cNvSpPr>
          <p:nvPr/>
        </p:nvSpPr>
        <p:spPr bwMode="auto">
          <a:xfrm>
            <a:off x="191344" y="919443"/>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4.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7144" y="396223"/>
            <a:ext cx="9837712"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9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bldLvl="0" animBg="1"/>
      <p:bldP spid="82947" grpId="0" bldLvl="0" animBg="1"/>
      <p:bldP spid="8295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7772" y="2690336"/>
            <a:ext cx="7072362" cy="1476375"/>
          </a:xfrm>
          <a:prstGeom prst="rect">
            <a:avLst/>
          </a:prstGeom>
          <a:noFill/>
          <a:ln w="31750">
            <a:solidFill>
              <a:srgbClr val="F19903"/>
            </a:solidFill>
          </a:ln>
          <a:scene3d>
            <a:camera prst="perspectiveRight"/>
            <a:lightRig rig="threePt" dir="t"/>
          </a:scene3d>
        </p:spPr>
        <p:txBody>
          <a:bodyPr wrap="square" rtlCol="0">
            <a:spAutoFit/>
          </a:bodyPr>
          <a:lstStyle/>
          <a:p>
            <a:pPr algn="l">
              <a:lnSpc>
                <a:spcPct val="1500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以下排序方法中，（  ）不需要进行关键字的比较。</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快速排序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归并排序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基数排序</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堆排序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灯片编号占位符 11"/>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1" name="TextBox 3"/>
          <p:cNvSpPr txBox="1"/>
          <p:nvPr/>
        </p:nvSpPr>
        <p:spPr>
          <a:xfrm>
            <a:off x="-14416" y="97468"/>
            <a:ext cx="351812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10.6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基数排序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3" name="Rectangle 7" descr="信纸">
            <a:hlinkClick r:id="" action="ppaction://hlinkshowjump?jump=nextslide"/>
          </p:cNvPr>
          <p:cNvSpPr>
            <a:spLocks noChangeArrowheads="1"/>
          </p:cNvSpPr>
          <p:nvPr/>
        </p:nvSpPr>
        <p:spPr bwMode="auto">
          <a:xfrm>
            <a:off x="191344" y="919687"/>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4.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4" name="Text Box 23"/>
          <p:cNvSpPr txBox="1">
            <a:spLocks noChangeArrowheads="1"/>
          </p:cNvSpPr>
          <p:nvPr/>
        </p:nvSpPr>
        <p:spPr bwMode="gray">
          <a:xfrm>
            <a:off x="767408" y="1655269"/>
            <a:ext cx="1048441" cy="398780"/>
          </a:xfrm>
          <a:prstGeom prst="rect">
            <a:avLst/>
          </a:prstGeom>
          <a:noFill/>
          <a:ln w="9525" algn="ctr">
            <a:noFill/>
            <a:miter lim="800000"/>
          </a:ln>
        </p:spPr>
        <p:txBody>
          <a:bodyPr wrap="square">
            <a:spAutoFit/>
          </a:bodyPr>
          <a:lstStyle/>
          <a:p>
            <a:pPr algn="ctr">
              <a:spcBef>
                <a:spcPct val="50000"/>
              </a:spcBef>
            </a:pP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73242" y="2168394"/>
            <a:ext cx="4516798" cy="45167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49006" y="2844442"/>
            <a:ext cx="3641563" cy="3641563"/>
          </a:xfrm>
          <a:prstGeom prst="rect">
            <a:avLst/>
          </a:prstGeom>
        </p:spPr>
      </p:pic>
      <p:sp>
        <p:nvSpPr>
          <p:cNvPr id="2" name="灯片编号占位符 1"/>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3" name="Rectangle 6" descr="新闻纸">
            <a:hlinkClick r:id="" action="ppaction://hlinkshowjump?jump=nextslide"/>
          </p:cNvPr>
          <p:cNvSpPr>
            <a:spLocks noChangeArrowheads="1"/>
          </p:cNvSpPr>
          <p:nvPr/>
        </p:nvSpPr>
        <p:spPr bwMode="auto">
          <a:xfrm>
            <a:off x="3654772" y="2685503"/>
            <a:ext cx="4594234" cy="521970"/>
          </a:xfrm>
          <a:prstGeom prst="rect">
            <a:avLst/>
          </a:prstGeom>
          <a:solidFill>
            <a:srgbClr val="F39801"/>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800" spc="50" dirty="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10.5 </a:t>
            </a:r>
            <a:r>
              <a:rPr lang="zh-CN" altLang="en-US" sz="2800" spc="50" dirty="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归并排序</a:t>
            </a:r>
            <a:endParaRPr lang="zh-CN" altLang="en-US" sz="2800" spc="50" dirty="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Rectangle 4" descr="新闻纸">
            <a:hlinkClick r:id="" action="ppaction://noaction"/>
          </p:cNvPr>
          <p:cNvSpPr>
            <a:spLocks noChangeArrowheads="1"/>
          </p:cNvSpPr>
          <p:nvPr/>
        </p:nvSpPr>
        <p:spPr bwMode="auto">
          <a:xfrm>
            <a:off x="3654772" y="3649278"/>
            <a:ext cx="4594234" cy="521970"/>
          </a:xfrm>
          <a:prstGeom prst="rect">
            <a:avLst/>
          </a:prstGeom>
          <a:solidFill>
            <a:srgbClr val="DFE1E0"/>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800" spc="50" dirty="0">
                <a:ln w="11430">
                  <a:noFill/>
                </a:ln>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10.6 </a:t>
            </a:r>
            <a:r>
              <a:rPr lang="zh-CN" altLang="en-US" sz="2800" spc="50" dirty="0">
                <a:ln w="11430">
                  <a:noFill/>
                </a:ln>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基数排序 </a:t>
            </a:r>
            <a:endParaRPr lang="zh-CN" altLang="en-US" sz="2800" spc="50" dirty="0">
              <a:ln w="11430">
                <a:noFill/>
              </a:ln>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Rectangle 4" descr="新闻纸">
            <a:hlinkClick r:id="" action="ppaction://noaction"/>
          </p:cNvPr>
          <p:cNvSpPr>
            <a:spLocks noChangeArrowheads="1"/>
          </p:cNvSpPr>
          <p:nvPr/>
        </p:nvSpPr>
        <p:spPr bwMode="auto">
          <a:xfrm>
            <a:off x="3654772" y="4613053"/>
            <a:ext cx="4594234" cy="521970"/>
          </a:xfrm>
          <a:prstGeom prst="rect">
            <a:avLst/>
          </a:prstGeom>
          <a:solidFill>
            <a:srgbClr val="F39801"/>
          </a:solidFill>
          <a:ln>
            <a:no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altLang="zh-CN" sz="2800" spc="50" dirty="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10.7 </a:t>
            </a:r>
            <a:r>
              <a:rPr lang="zh-CN" altLang="en-US" sz="2800" spc="50" dirty="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各种内排序的比较</a:t>
            </a:r>
            <a:endParaRPr lang="zh-CN" altLang="en-US" sz="2800" spc="50" dirty="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 name="组合 6"/>
          <p:cNvGrpSpPr/>
          <p:nvPr/>
        </p:nvGrpSpPr>
        <p:grpSpPr>
          <a:xfrm>
            <a:off x="1178310" y="1144296"/>
            <a:ext cx="1482451" cy="1346106"/>
            <a:chOff x="552422" y="500043"/>
            <a:chExt cx="1482451" cy="1346106"/>
          </a:xfrm>
          <a:gradFill>
            <a:gsLst>
              <a:gs pos="0">
                <a:srgbClr val="F39801"/>
              </a:gs>
              <a:gs pos="100000">
                <a:srgbClr val="FC9A48"/>
              </a:gs>
            </a:gsLst>
            <a:lin ang="16200000" scaled="1"/>
          </a:gradFill>
        </p:grpSpPr>
        <p:grpSp>
          <p:nvGrpSpPr>
            <p:cNvPr id="8" name="组合 79"/>
            <p:cNvGrpSpPr/>
            <p:nvPr/>
          </p:nvGrpSpPr>
          <p:grpSpPr bwMode="auto">
            <a:xfrm>
              <a:off x="639103" y="500043"/>
              <a:ext cx="1289687" cy="1346106"/>
              <a:chOff x="6372294" y="2488774"/>
              <a:chExt cx="2520450" cy="2513016"/>
            </a:xfrm>
            <a:grpFill/>
          </p:grpSpPr>
          <p:sp>
            <p:nvSpPr>
              <p:cNvPr id="11" name="任意多边形 82"/>
              <p:cNvSpPr/>
              <p:nvPr/>
            </p:nvSpPr>
            <p:spPr>
              <a:xfrm rot="3738964">
                <a:off x="6379728"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12" name="任意多边形 83"/>
              <p:cNvSpPr/>
              <p:nvPr/>
            </p:nvSpPr>
            <p:spPr>
              <a:xfrm rot="16377237">
                <a:off x="6372293" y="2510364"/>
                <a:ext cx="2476802"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endParaRPr>
              </a:p>
            </p:txBody>
          </p:sp>
        </p:grpSp>
        <p:sp>
          <p:nvSpPr>
            <p:cNvPr id="9" name="文本框 20"/>
            <p:cNvSpPr txBox="1">
              <a:spLocks noChangeArrowheads="1"/>
            </p:cNvSpPr>
            <p:nvPr/>
          </p:nvSpPr>
          <p:spPr bwMode="auto">
            <a:xfrm>
              <a:off x="552422" y="1161620"/>
              <a:ext cx="1482451" cy="3371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en-US" altLang="zh-CN" sz="1600" dirty="0">
                  <a:solidFill>
                    <a:schemeClr val="bg1"/>
                  </a:solidFill>
                </a:rPr>
                <a:t>CONTENTS</a:t>
              </a:r>
              <a:endParaRPr lang="en-US" altLang="zh-CN" sz="1600" dirty="0">
                <a:solidFill>
                  <a:schemeClr val="bg1"/>
                </a:solidFill>
              </a:endParaRPr>
            </a:p>
          </p:txBody>
        </p:sp>
        <p:sp>
          <p:nvSpPr>
            <p:cNvPr id="10" name="文本框 20"/>
            <p:cNvSpPr txBox="1">
              <a:spLocks noChangeArrowheads="1"/>
            </p:cNvSpPr>
            <p:nvPr/>
          </p:nvSpPr>
          <p:spPr bwMode="auto">
            <a:xfrm>
              <a:off x="913620" y="785794"/>
              <a:ext cx="729422" cy="368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
                  <a:rot lat="0" lon="0" rev="10800000"/>
                </a:lightRig>
              </a:scene3d>
              <a:sp3d>
                <a:contourClr>
                  <a:srgbClr val="DDDDDD"/>
                </a:contourClr>
              </a:sp3d>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zh-CN" altLang="en-US" sz="1800" spc="150" dirty="0">
                  <a:ln w="11430"/>
                  <a:solidFill>
                    <a:schemeClr val="bg1"/>
                  </a:solidFill>
                </a:rPr>
                <a:t>提纲</a:t>
              </a:r>
              <a:endParaRPr lang="zh-CN" altLang="en-US" sz="1800" spc="150" dirty="0">
                <a:ln w="11430"/>
                <a:solidFill>
                  <a:schemeClr val="bg1"/>
                </a:solidFill>
              </a:endParaRPr>
            </a:p>
          </p:txBody>
        </p:sp>
      </p:grpSp>
      <p:sp>
        <p:nvSpPr>
          <p:cNvPr id="13" name="TextBox 3"/>
          <p:cNvSpPr txBox="1"/>
          <p:nvPr/>
        </p:nvSpPr>
        <p:spPr>
          <a:xfrm>
            <a:off x="1103" y="62997"/>
            <a:ext cx="5067708"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zh-CN" altLang="en-US" sz="3200" b="0" dirty="0">
                <a:ln w="11430">
                  <a:noFill/>
                </a:ln>
                <a:solidFill>
                  <a:schemeClr val="tx1"/>
                </a:solidFill>
                <a:latin typeface="微软雅黑" panose="020B0503020204020204" pitchFamily="34" charset="-122"/>
                <a:ea typeface="微软雅黑" panose="020B0503020204020204" pitchFamily="34" charset="-122"/>
              </a:rPr>
              <a:t>  第</a:t>
            </a:r>
            <a:r>
              <a:rPr lang="en-US" altLang="zh-CN" sz="3200" b="0" dirty="0">
                <a:ln w="11430">
                  <a:noFill/>
                </a:ln>
                <a:solidFill>
                  <a:schemeClr val="tx1"/>
                </a:solidFill>
                <a:latin typeface="微软雅黑" panose="020B0503020204020204" pitchFamily="34" charset="-122"/>
                <a:ea typeface="微软雅黑" panose="020B0503020204020204" pitchFamily="34" charset="-122"/>
              </a:rPr>
              <a:t>10</a:t>
            </a:r>
            <a:r>
              <a:rPr lang="zh-CN" altLang="en-US" sz="3200" b="0" dirty="0">
                <a:ln w="11430">
                  <a:noFill/>
                </a:ln>
                <a:solidFill>
                  <a:schemeClr val="tx1"/>
                </a:solidFill>
                <a:latin typeface="微软雅黑" panose="020B0503020204020204" pitchFamily="34" charset="-122"/>
                <a:ea typeface="微软雅黑" panose="020B0503020204020204" pitchFamily="34" charset="-122"/>
              </a:rPr>
              <a:t>章  归并和基数排序 </a:t>
            </a:r>
            <a:endParaRPr lang="zh-CN" altLang="en-US" sz="32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2689315" y="2796613"/>
            <a:ext cx="523220" cy="398950"/>
          </a:xfrm>
          <a:prstGeom prst="triangle">
            <a:avLst/>
          </a:prstGeom>
          <a:solidFill>
            <a:srgbClr val="F39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4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650" name="Group 890"/>
          <p:cNvGraphicFramePr>
            <a:graphicFrameLocks noGrp="1"/>
          </p:cNvGraphicFramePr>
          <p:nvPr/>
        </p:nvGraphicFramePr>
        <p:xfrm>
          <a:off x="3089273" y="1644216"/>
          <a:ext cx="7543231" cy="4813198"/>
        </p:xfrm>
        <a:graphic>
          <a:graphicData uri="http://schemas.openxmlformats.org/drawingml/2006/table">
            <a:tbl>
              <a:tblPr>
                <a:tableStyleId>{35758FB7-9AC5-4552-8A53-C91805E547FA}</a:tableStyleId>
              </a:tblPr>
              <a:tblGrid>
                <a:gridCol w="1476839"/>
                <a:gridCol w="1373836"/>
                <a:gridCol w="1375352"/>
                <a:gridCol w="1195103"/>
                <a:gridCol w="1234662"/>
                <a:gridCol w="887439"/>
              </a:tblGrid>
              <a:tr h="334262">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rPr>
                        <a:t>排序方法</a:t>
                      </a:r>
                      <a:endParaRPr kumimoji="1" lang="zh-CN" altLang="en-US"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blipFill>
                      <a:blip r:embed="rId1"/>
                      <a:tile tx="0" ty="0" sx="100000" sy="100000" flip="none" algn="tl"/>
                    </a:blip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时间复杂度</a:t>
                      </a:r>
                      <a:endParaRPr kumimoji="1" lang="zh-CN" altLang="en-US" sz="16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horzOverflow="overflow">
                    <a:blipFill>
                      <a:blip r:embed="rId1"/>
                      <a:tile tx="0" ty="0" sx="100000" sy="100000" flip="none" algn="tl"/>
                    </a:blipFill>
                  </a:tcPr>
                </a:tc>
                <a:tc hMerge="1">
                  <a:tcPr/>
                </a:tc>
                <a:tc hMerge="1">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rPr>
                        <a:t>空间复杂度</a:t>
                      </a:r>
                      <a:endParaRPr kumimoji="1" lang="zh-CN" altLang="en-US" sz="16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blipFill>
                      <a:blip r:embed="rId1"/>
                      <a:tile tx="0" ty="0" sx="100000" sy="100000" flip="none" algn="tl"/>
                    </a:blipFill>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rPr>
                        <a:t>稳定性</a:t>
                      </a:r>
                      <a:endParaRPr kumimoji="1" lang="zh-CN" altLang="en-US" sz="16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blipFill>
                      <a:blip r:embed="rId1"/>
                      <a:tile tx="0" ty="0" sx="100000" sy="100000" flip="none" algn="tl"/>
                    </a:blipFill>
                  </a:tcPr>
                </a:tc>
              </a:tr>
              <a:tr h="339358">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rPr>
                        <a:t>平均情况</a:t>
                      </a:r>
                      <a:endParaRPr kumimoji="1" lang="zh-CN" altLang="en-US" sz="16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blipFill>
                      <a:blip r:embed="rId1"/>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rPr>
                        <a:t>最坏情况</a:t>
                      </a:r>
                      <a:endParaRPr kumimoji="1" lang="zh-CN" altLang="en-US" sz="16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blipFill>
                      <a:blip r:embed="rId1"/>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rPr>
                        <a:t>最好情况</a:t>
                      </a:r>
                      <a:endParaRPr kumimoji="1" lang="zh-CN" altLang="en-US" sz="16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blipFill>
                      <a:blip r:embed="rId1"/>
                      <a:tile tx="0" ty="0" sx="100000" sy="100000" flip="none" algn="tl"/>
                    </a:blipFill>
                  </a:tcPr>
                </a:tc>
                <a:tc vMerge="1">
                  <a:tcPr/>
                </a:tc>
                <a:tc vMerge="1">
                  <a:tcPr/>
                </a:tc>
              </a:tr>
              <a:tr h="45844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直接插入排序</a:t>
                      </a:r>
                      <a:endParaRPr kumimoji="1" lang="zh-CN" altLang="en-US"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O(1)</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稳定</a:t>
                      </a:r>
                      <a:endParaRPr kumimoji="1" lang="zh-CN" altLang="en-US"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r>
              <a:tr h="45844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折半插入排序</a:t>
                      </a:r>
                      <a:endParaRPr kumimoji="1" lang="zh-CN" altLang="en-US"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1600" b="1" u="none" strike="noStrike" cap="none" normalizeH="0" baseline="-2500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O(1)</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稳定</a:t>
                      </a:r>
                      <a:endParaRPr kumimoji="1" lang="zh-CN" altLang="en-US"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r>
              <a:tr h="45844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希尔排序</a:t>
                      </a:r>
                      <a:endParaRPr kumimoji="1" lang="zh-CN" altLang="en-US"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1.3</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O(1) </a:t>
                      </a:r>
                      <a:endParaRPr kumimoji="1" lang="en-US" altLang="zh-CN"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不稳定</a:t>
                      </a:r>
                      <a:endParaRPr kumimoji="1" lang="zh-CN" altLang="en-US"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tc>
              </a:tr>
              <a:tr h="45844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冒泡排序</a:t>
                      </a:r>
                      <a:endParaRPr kumimoji="1" lang="zh-CN" altLang="en-US"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O(1) </a:t>
                      </a:r>
                      <a:endParaRPr kumimoji="1" lang="en-US" altLang="zh-CN"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稳定</a:t>
                      </a:r>
                      <a:endParaRPr kumimoji="1" lang="zh-CN" altLang="en-US"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r>
              <a:tr h="45844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快速排序</a:t>
                      </a:r>
                      <a:endParaRPr kumimoji="1" lang="zh-CN" altLang="en-US"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1600" b="1" u="none" strike="noStrike" cap="none" normalizeH="0" baseline="-25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1600" b="1" u="none" strike="noStrike" cap="none" normalizeH="0" baseline="-25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O(log</a:t>
                      </a:r>
                      <a:r>
                        <a:rPr kumimoji="1" lang="en-US" altLang="zh-CN" sz="1600" b="1" u="none" strike="noStrike" cap="none" normalizeH="0" baseline="-2500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不稳定</a:t>
                      </a:r>
                      <a:endParaRPr kumimoji="1" lang="zh-CN" altLang="en-US"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solidFill>
                      <a:srgbClr val="FFFF00"/>
                    </a:solidFill>
                  </a:tcPr>
                </a:tc>
              </a:tr>
              <a:tr h="45844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简单选择排序</a:t>
                      </a:r>
                      <a:endParaRPr kumimoji="1" lang="zh-CN" altLang="en-US"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30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O(1) </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不稳定</a:t>
                      </a:r>
                      <a:endParaRPr kumimoji="1" lang="zh-CN" altLang="en-US"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r>
              <a:tr h="45844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堆排序</a:t>
                      </a:r>
                      <a:endParaRPr kumimoji="1" lang="zh-CN" altLang="en-US"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1600" b="1" u="none" strike="noStrike" cap="none" normalizeH="0" baseline="-25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1600" b="1" u="none" strike="noStrike" cap="none" normalizeH="0" baseline="-25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1600" b="1" u="none" strike="noStrike" cap="none" normalizeH="0" baseline="-25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O(1) </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不稳定</a:t>
                      </a:r>
                      <a:endParaRPr kumimoji="1" lang="zh-CN" altLang="en-US"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2"/>
                      <a:tile tx="0" ty="0" sx="100000" sy="100000" flip="none" algn="tl"/>
                    </a:blipFill>
                  </a:tcPr>
                </a:tc>
              </a:tr>
              <a:tr h="45844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二路归并排序</a:t>
                      </a:r>
                      <a:endParaRPr kumimoji="1" lang="zh-CN" altLang="en-US"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3"/>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1600" b="1" u="none" strike="noStrike" cap="none" normalizeH="0" baseline="-25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3"/>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1600" b="1" u="none" strike="noStrike" cap="none" normalizeH="0" baseline="-25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3"/>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1600" b="1" u="none" strike="noStrike" cap="none" normalizeH="0" baseline="-2500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3"/>
                      <a:tile tx="0" ty="0" sx="100000" sy="100000" flip="none" algn="tl"/>
                    </a:blip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3"/>
                      <a:tile tx="0" ty="0" sx="100000" sy="100000" flip="none" algn="tl"/>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rPr>
                        <a:t>稳定</a:t>
                      </a:r>
                      <a:endParaRPr kumimoji="1" lang="zh-CN" altLang="en-US" sz="1600" b="1" i="0" u="none" strike="noStrike" cap="none" normalizeH="0" baseline="0" dirty="0">
                        <a:ln>
                          <a:noFill/>
                        </a:ln>
                        <a:solidFill>
                          <a:sysClr val="windowText" lastClr="0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blipFill>
                      <a:blip r:embed="rId3"/>
                      <a:tile tx="0" ty="0" sx="100000" sy="100000" flip="none" algn="tl"/>
                    </a:blipFill>
                  </a:tcPr>
                </a:tc>
              </a:tr>
              <a:tr h="45844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基数排序</a:t>
                      </a:r>
                      <a:endParaRPr kumimoji="1"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d</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d</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d</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1600" b="1" i="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600" b="1"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rPr>
                        <a:t>稳定</a:t>
                      </a:r>
                      <a:endParaRPr kumimoji="1"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marT="108000" marB="108000" horzOverflow="overflow">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tcPr>
                </a:tc>
              </a:tr>
            </a:tbl>
          </a:graphicData>
        </a:graphic>
      </p:graphicFrame>
      <p:sp>
        <p:nvSpPr>
          <p:cNvPr id="118648" name="Text Box 888"/>
          <p:cNvSpPr txBox="1">
            <a:spLocks noChangeArrowheads="1"/>
          </p:cNvSpPr>
          <p:nvPr/>
        </p:nvSpPr>
        <p:spPr bwMode="auto">
          <a:xfrm>
            <a:off x="5015880" y="1192057"/>
            <a:ext cx="2806702" cy="398780"/>
          </a:xfrm>
          <a:prstGeom prst="rect">
            <a:avLst/>
          </a:prstGeom>
          <a:noFill/>
          <a:ln w="9525">
            <a:noFill/>
            <a:miter lim="800000"/>
          </a:ln>
          <a:effectLst/>
        </p:spPr>
        <p:txBody>
          <a:bodyPr wrap="square">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各种内排序方法的性能 </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7" name="TextBox 3"/>
          <p:cNvSpPr txBox="1"/>
          <p:nvPr/>
        </p:nvSpPr>
        <p:spPr>
          <a:xfrm>
            <a:off x="0" y="111519"/>
            <a:ext cx="435771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8" name="Rectangle 7" descr="信纸">
            <a:hlinkClick r:id="" action="ppaction://hlinkshowjump?jump=nextslide"/>
          </p:cNvPr>
          <p:cNvSpPr>
            <a:spLocks noChangeArrowheads="1"/>
          </p:cNvSpPr>
          <p:nvPr/>
        </p:nvSpPr>
        <p:spPr bwMode="auto">
          <a:xfrm>
            <a:off x="191344" y="908645"/>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044" y="2308334"/>
            <a:ext cx="4149080" cy="41490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767408" y="2801622"/>
            <a:ext cx="8572528" cy="1795145"/>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wrap="square" lIns="144000" tIns="144000" rIns="144000" bIns="144000">
            <a:spAutoFit/>
          </a:bodyPr>
          <a:lstStyle/>
          <a:p>
            <a:pPr marL="457200" indent="-457200">
              <a:lnSpc>
                <a:spcPct val="130000"/>
              </a:lnSpc>
              <a:spcBef>
                <a:spcPct val="50000"/>
              </a:spcBef>
              <a:buClr>
                <a:srgbClr val="F19903"/>
              </a:buClr>
              <a:buFont typeface="Wingdings" panose="05000000000000000000" pitchFamily="2" charset="2"/>
              <a:buChar char="l"/>
            </a:pP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平方阶</a:t>
            </a: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baseline="30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即简单排序方法，例如直接插入、简单选择和冒泡排序。</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nSpc>
                <a:spcPct val="130000"/>
              </a:lnSpc>
              <a:spcBef>
                <a:spcPct val="50000"/>
              </a:spcBef>
              <a:buClr>
                <a:srgbClr val="F19903"/>
              </a:buClr>
              <a:buFont typeface="Wingdings" panose="05000000000000000000" pitchFamily="2" charset="2"/>
              <a:buChar char="l"/>
            </a:pP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线性对数阶</a:t>
            </a: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log</a:t>
            </a:r>
            <a:r>
              <a:rPr kumimoji="1" lang="en-US" altLang="zh-CN" sz="2000" baseline="-30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2000" i="1"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例如快速、堆和归并排序。</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nSpc>
                <a:spcPct val="130000"/>
              </a:lnSpc>
              <a:spcBef>
                <a:spcPct val="50000"/>
              </a:spcBef>
              <a:buClr>
                <a:srgbClr val="F19903"/>
              </a:buClr>
              <a:buFont typeface="Wingdings" panose="05000000000000000000" pitchFamily="2" charset="2"/>
              <a:buChar char="l"/>
            </a:pP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线性阶</a:t>
            </a: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例如基数排序（假设</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为常量）。 </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350335" y="1565478"/>
            <a:ext cx="4000528" cy="398780"/>
          </a:xfrm>
          <a:prstGeom prst="rect">
            <a:avLst/>
          </a:prstGeom>
          <a:noFill/>
          <a:ln>
            <a:noFill/>
          </a:ln>
        </p:spPr>
        <p:txBody>
          <a:bodyPr wrap="square" rtlCol="0">
            <a:spAutoFit/>
          </a:bodyPr>
          <a:lstStyle/>
          <a:p>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①</a:t>
            </a:r>
            <a:r>
              <a:rPr kumimoji="1"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按算法平均时间复杂度分类</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灯片编号占位符 5"/>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5" name="TextBox 3"/>
          <p:cNvSpPr txBox="1"/>
          <p:nvPr/>
        </p:nvSpPr>
        <p:spPr>
          <a:xfrm>
            <a:off x="-6855" y="125303"/>
            <a:ext cx="435771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7" name="Rectangle 7" descr="信纸">
            <a:hlinkClick r:id="" action="ppaction://hlinkshowjump?jump=nextslide"/>
          </p:cNvPr>
          <p:cNvSpPr>
            <a:spLocks noChangeArrowheads="1"/>
          </p:cNvSpPr>
          <p:nvPr/>
        </p:nvSpPr>
        <p:spPr bwMode="auto">
          <a:xfrm>
            <a:off x="171740" y="866438"/>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767408" y="2801622"/>
            <a:ext cx="8572528" cy="1875067"/>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68877" y="1565478"/>
            <a:ext cx="4676689" cy="467668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7368" y="1720221"/>
            <a:ext cx="5143536" cy="398780"/>
          </a:xfrm>
          <a:prstGeom prst="rect">
            <a:avLst/>
          </a:prstGeom>
          <a:noFill/>
        </p:spPr>
        <p:txBody>
          <a:bodyPr wrap="square" rtlCol="0">
            <a:spAutoFit/>
          </a:bodyPr>
          <a:lstStyle/>
          <a:p>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②</a:t>
            </a:r>
            <a:r>
              <a:rPr kumimoji="1"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按算法空间复杂度分类</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2"/>
          <p:cNvSpPr txBox="1">
            <a:spLocks noChangeArrowheads="1"/>
          </p:cNvSpPr>
          <p:nvPr/>
        </p:nvSpPr>
        <p:spPr bwMode="auto">
          <a:xfrm>
            <a:off x="982576" y="2864203"/>
            <a:ext cx="6357982" cy="1795145"/>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wrap="square" lIns="144000" tIns="144000" rIns="144000" bIns="144000">
            <a:spAutoFit/>
          </a:bodyPr>
          <a:lstStyle/>
          <a:p>
            <a:pPr marL="457200" indent="-457200">
              <a:lnSpc>
                <a:spcPct val="130000"/>
              </a:lnSpc>
              <a:spcBef>
                <a:spcPct val="50000"/>
              </a:spcBef>
              <a:buClr>
                <a:srgbClr val="F19903"/>
              </a:buClr>
              <a:buFont typeface="Wingdings" panose="05000000000000000000" pitchFamily="2" charset="2"/>
              <a:buChar char="l"/>
            </a:pP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归并排序，基数排序为</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kumimoji="1"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nSpc>
                <a:spcPct val="130000"/>
              </a:lnSpc>
              <a:spcBef>
                <a:spcPct val="50000"/>
              </a:spcBef>
              <a:buClr>
                <a:srgbClr val="F19903"/>
              </a:buClr>
              <a:buFont typeface="Wingdings" panose="05000000000000000000" pitchFamily="2" charset="2"/>
              <a:buChar char="l"/>
            </a:pP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O(log</a:t>
            </a:r>
            <a:r>
              <a:rPr kumimoji="1" lang="en-US" altLang="zh-CN" sz="2000" baseline="-30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sz="2000" i="1"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快速排序。</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nSpc>
                <a:spcPct val="130000"/>
              </a:lnSpc>
              <a:spcBef>
                <a:spcPct val="50000"/>
              </a:spcBef>
              <a:buClr>
                <a:srgbClr val="F19903"/>
              </a:buClr>
              <a:buFont typeface="Wingdings" panose="05000000000000000000" pitchFamily="2" charset="2"/>
              <a:buChar char="l"/>
            </a:pPr>
            <a:r>
              <a:rPr kumimoji="1"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O(1)</a:t>
            </a: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其他排序方法。 </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灯片编号占位符 4"/>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6" name="TextBox 3"/>
          <p:cNvSpPr txBox="1"/>
          <p:nvPr/>
        </p:nvSpPr>
        <p:spPr>
          <a:xfrm>
            <a:off x="6112" y="105209"/>
            <a:ext cx="435771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7" name="Rectangle 7" descr="信纸">
            <a:hlinkClick r:id="" action="ppaction://hlinkshowjump?jump=nextslide"/>
          </p:cNvPr>
          <p:cNvSpPr>
            <a:spLocks noChangeArrowheads="1"/>
          </p:cNvSpPr>
          <p:nvPr/>
        </p:nvSpPr>
        <p:spPr bwMode="auto">
          <a:xfrm>
            <a:off x="191344" y="951250"/>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982576" y="2898483"/>
            <a:ext cx="6357982" cy="1760317"/>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46962" y="1409806"/>
            <a:ext cx="4737670" cy="47376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0529" y="1572944"/>
            <a:ext cx="5143536" cy="398780"/>
          </a:xfrm>
          <a:prstGeom prst="rect">
            <a:avLst/>
          </a:prstGeom>
          <a:noFill/>
        </p:spPr>
        <p:txBody>
          <a:bodyPr wrap="square" rtlCol="0">
            <a:spAutoFit/>
          </a:bodyPr>
          <a:lstStyle/>
          <a:p>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③</a:t>
            </a:r>
            <a:r>
              <a:rPr kumimoji="1"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按算法稳定性分类</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2"/>
          <p:cNvSpPr txBox="1">
            <a:spLocks noChangeArrowheads="1"/>
          </p:cNvSpPr>
          <p:nvPr/>
        </p:nvSpPr>
        <p:spPr bwMode="auto">
          <a:xfrm>
            <a:off x="4186248" y="2690801"/>
            <a:ext cx="7215238" cy="1240790"/>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wrap="square" lIns="144000" tIns="144000" rIns="144000" bIns="144000">
            <a:spAutoFit/>
          </a:bodyPr>
          <a:lstStyle/>
          <a:p>
            <a:pPr marL="457200" indent="-457200">
              <a:lnSpc>
                <a:spcPct val="130000"/>
              </a:lnSpc>
              <a:spcBef>
                <a:spcPct val="50000"/>
              </a:spcBef>
              <a:buClr>
                <a:srgbClr val="F19903"/>
              </a:buClr>
              <a:buFont typeface="Wingdings" panose="05000000000000000000" pitchFamily="2" charset="2"/>
              <a:buChar char="l"/>
            </a:pP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不稳定的：</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希尔排序、快速排序、堆排序、简单选择排序。</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nSpc>
                <a:spcPct val="130000"/>
              </a:lnSpc>
              <a:spcBef>
                <a:spcPct val="50000"/>
              </a:spcBef>
              <a:buClr>
                <a:srgbClr val="F19903"/>
              </a:buClr>
              <a:buFont typeface="Wingdings" panose="05000000000000000000" pitchFamily="2" charset="2"/>
              <a:buChar char="l"/>
            </a:pPr>
            <a:r>
              <a:rPr kumimoji="1"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稳定的：</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其他排序方法。 </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灯片编号占位符 5"/>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5" name="TextBox 3"/>
          <p:cNvSpPr txBox="1"/>
          <p:nvPr/>
        </p:nvSpPr>
        <p:spPr>
          <a:xfrm>
            <a:off x="0" y="114621"/>
            <a:ext cx="4608512"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7" name="Rectangle 7" descr="信纸">
            <a:hlinkClick r:id="" action="ppaction://hlinkshowjump?jump=nextslide"/>
          </p:cNvPr>
          <p:cNvSpPr>
            <a:spLocks noChangeArrowheads="1"/>
          </p:cNvSpPr>
          <p:nvPr/>
        </p:nvSpPr>
        <p:spPr bwMode="auto">
          <a:xfrm>
            <a:off x="250794" y="899013"/>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4186248" y="2729195"/>
            <a:ext cx="7215238" cy="1206320"/>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3949" y="1973054"/>
            <a:ext cx="5742202" cy="574220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50322" y="1461584"/>
            <a:ext cx="8358246" cy="3374390"/>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nSpc>
                <a:spcPts val="3200"/>
              </a:lnSpc>
            </a:pPr>
            <a:r>
              <a:rPr 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10.9</a:t>
            </a:r>
            <a:r>
              <a:rPr 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设线性表中每个元素有两个数据项</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，现对线性表按以下规则进行排序：先看数据项</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值小的在前，大的在后；在</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值相同的情况下，再看</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值，小的在前，大的在后。满足这种要求的排序方法是（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32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先按</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值进行直接插入排序，再按</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值进行简单选择排序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32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先按</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值进行直接插入排序，再按</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值进行简单选择排序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32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C.</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先按</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值进行简单选择排序，再按</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值进行直接插入排序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32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先按</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值进行简单选择排序，再按</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值进行直接插入排序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3779016" y="5266269"/>
            <a:ext cx="5786478" cy="4508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pPr algn="l"/>
            <a:r>
              <a:rPr lang="zh-CN" altLang="en-US" sz="2000">
                <a:solidFill>
                  <a:srgbClr val="FF00FF"/>
                </a:solidFill>
                <a:latin typeface="微软雅黑" panose="020B0503020204020204" pitchFamily="34" charset="-122"/>
                <a:ea typeface="微软雅黑" panose="020B0503020204020204" pitchFamily="34" charset="-122"/>
                <a:cs typeface="Consolas" panose="020B0609020204030204" pitchFamily="49" charset="0"/>
              </a:rPr>
              <a:t>考虑</a:t>
            </a:r>
            <a:r>
              <a:rPr lang="en-US" altLang="zh-CN" sz="2000">
                <a:solidFill>
                  <a:srgbClr val="FF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a:latin typeface="微软雅黑" panose="020B0503020204020204" pitchFamily="34" charset="-122"/>
                <a:ea typeface="微软雅黑" panose="020B0503020204020204" pitchFamily="34" charset="-122"/>
                <a:cs typeface="Consolas" panose="020B0609020204030204" pitchFamily="49" charset="0"/>
              </a:rPr>
              <a:t>排序数据项顺序：</a:t>
            </a:r>
            <a:r>
              <a:rPr lang="en-US" sz="2000" i="1">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a:latin typeface="微软雅黑" panose="020B0503020204020204" pitchFamily="34" charset="-122"/>
                <a:ea typeface="微软雅黑" panose="020B0503020204020204" pitchFamily="34" charset="-122"/>
                <a:cs typeface="Consolas" panose="020B0609020204030204" pitchFamily="49" charset="0"/>
              </a:rPr>
              <a:t>1</a:t>
            </a:r>
            <a:r>
              <a:rPr lang="zh-CN" altLang="en-US" sz="2000">
                <a:latin typeface="微软雅黑" panose="020B0503020204020204" pitchFamily="34" charset="-122"/>
                <a:ea typeface="微软雅黑" panose="020B0503020204020204" pitchFamily="34" charset="-122"/>
                <a:cs typeface="Consolas" panose="020B0609020204030204" pitchFamily="49" charset="0"/>
              </a:rPr>
              <a:t>、</a:t>
            </a:r>
            <a:r>
              <a:rPr lang="en-US" sz="2000" i="1">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a:latin typeface="微软雅黑" panose="020B0503020204020204" pitchFamily="34" charset="-122"/>
                <a:ea typeface="微软雅黑" panose="020B0503020204020204" pitchFamily="34" charset="-122"/>
                <a:cs typeface="Consolas" panose="020B0609020204030204" pitchFamily="49" charset="0"/>
              </a:rPr>
              <a:t>2</a:t>
            </a:r>
            <a:r>
              <a:rPr lang="zh-CN" altLang="en-US" sz="2000">
                <a:latin typeface="微软雅黑" panose="020B0503020204020204" pitchFamily="34" charset="-122"/>
                <a:ea typeface="微软雅黑" panose="020B0503020204020204" pitchFamily="34" charset="-122"/>
                <a:cs typeface="Consolas" panose="020B0609020204030204" pitchFamily="49" charset="0"/>
              </a:rPr>
              <a:t>还是</a:t>
            </a:r>
            <a:r>
              <a:rPr lang="en-US" sz="2000" i="1">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a:latin typeface="微软雅黑" panose="020B0503020204020204" pitchFamily="34" charset="-122"/>
                <a:ea typeface="微软雅黑" panose="020B0503020204020204" pitchFamily="34" charset="-122"/>
                <a:cs typeface="Consolas" panose="020B0609020204030204" pitchFamily="49" charset="0"/>
              </a:rPr>
              <a:t>2</a:t>
            </a:r>
            <a:r>
              <a:rPr lang="zh-CN" altLang="en-US" sz="2000">
                <a:latin typeface="微软雅黑" panose="020B0503020204020204" pitchFamily="34" charset="-122"/>
                <a:ea typeface="微软雅黑" panose="020B0503020204020204" pitchFamily="34" charset="-122"/>
                <a:cs typeface="Consolas" panose="020B0609020204030204" pitchFamily="49" charset="0"/>
              </a:rPr>
              <a:t>、</a:t>
            </a:r>
            <a:r>
              <a:rPr lang="en-US" sz="2000" i="1">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a:latin typeface="微软雅黑" panose="020B0503020204020204" pitchFamily="34" charset="-122"/>
                <a:ea typeface="微软雅黑" panose="020B0503020204020204" pitchFamily="34" charset="-122"/>
                <a:cs typeface="Consolas" panose="020B0609020204030204" pitchFamily="49" charset="0"/>
              </a:rPr>
              <a:t>1 </a:t>
            </a:r>
            <a:r>
              <a:rPr lang="zh-CN" altLang="en-US" sz="2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3993330" y="5909210"/>
            <a:ext cx="6286544"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越重要的数据项越在后面排序 </a:t>
            </a:r>
            <a:r>
              <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000" dirty="0">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应为</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灯片编号占位符 6"/>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3036225" y="5201552"/>
            <a:ext cx="722313" cy="582613"/>
            <a:chOff x="1774825" y="5489593"/>
            <a:chExt cx="722313" cy="582613"/>
          </a:xfrm>
        </p:grpSpPr>
        <p:sp>
          <p:nvSpPr>
            <p:cNvPr id="9" name="Text Box 13"/>
            <p:cNvSpPr>
              <a:spLocks noChangeArrowheads="1"/>
            </p:cNvSpPr>
            <p:nvPr/>
          </p:nvSpPr>
          <p:spPr bwMode="auto">
            <a:xfrm>
              <a:off x="2124075" y="5489593"/>
              <a:ext cx="373063" cy="461963"/>
            </a:xfrm>
            <a:prstGeom prst="rect">
              <a:avLst/>
            </a:prstGeom>
            <a:noFill/>
            <a:ln w="9525" cap="flat" algn="ctr">
              <a:noFill/>
              <a:prstDash val="solid"/>
              <a:round/>
              <a:headEnd type="none" w="med" len="med"/>
              <a:tailEnd type="none" w="med" len="med"/>
            </a:ln>
            <a:effectLst/>
          </p:spPr>
          <p:txBody>
            <a:bodyPr wrap="none"/>
            <a:lstStyle/>
            <a:p>
              <a:pPr algn="ctr" eaLnBrk="0" hangingPunct="0"/>
              <a:r>
                <a:rPr lang="ru-RU" altLang="zh-CN">
                  <a:solidFill>
                    <a:srgbClr val="FFFFFF"/>
                  </a:solidFill>
                  <a:latin typeface="微软雅黑" panose="020B0503020204020204" pitchFamily="34" charset="-122"/>
                  <a:ea typeface="微软雅黑" panose="020B0503020204020204" pitchFamily="34" charset="-122"/>
                </a:rPr>
                <a:t>1</a:t>
              </a:r>
              <a:endParaRPr lang="ru-RU" altLang="zh-CN">
                <a:solidFill>
                  <a:srgbClr val="FFFFFF"/>
                </a:solidFill>
                <a:latin typeface="微软雅黑" panose="020B0503020204020204" pitchFamily="34" charset="-122"/>
                <a:ea typeface="微软雅黑" panose="020B0503020204020204" pitchFamily="34" charset="-122"/>
              </a:endParaRPr>
            </a:p>
          </p:txBody>
        </p:sp>
        <p:grpSp>
          <p:nvGrpSpPr>
            <p:cNvPr id="10" name="Group 8"/>
            <p:cNvGrpSpPr/>
            <p:nvPr/>
          </p:nvGrpSpPr>
          <p:grpSpPr bwMode="auto">
            <a:xfrm>
              <a:off x="1774825" y="5518173"/>
              <a:ext cx="544513" cy="554040"/>
              <a:chOff x="1019" y="1020"/>
              <a:chExt cx="399" cy="406"/>
            </a:xfrm>
          </p:grpSpPr>
          <p:pic>
            <p:nvPicPr>
              <p:cNvPr id="11" name="Picture 49" descr="阴影5"/>
              <p:cNvPicPr preferRelativeResize="0">
                <a:picLocks noChangeArrowheads="1"/>
              </p:cNvPicPr>
              <p:nvPr/>
            </p:nvPicPr>
            <p:blipFill>
              <a:blip r:embed="rId1" cstate="print"/>
              <a:srcRect/>
              <a:stretch>
                <a:fillRect/>
              </a:stretch>
            </p:blipFill>
            <p:spPr bwMode="auto">
              <a:xfrm>
                <a:off x="1039" y="1380"/>
                <a:ext cx="363" cy="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AutoShape 8"/>
              <p:cNvSpPr>
                <a:spLocks noChangeArrowheads="1"/>
              </p:cNvSpPr>
              <p:nvPr/>
            </p:nvSpPr>
            <p:spPr bwMode="auto">
              <a:xfrm>
                <a:off x="1019" y="1020"/>
                <a:ext cx="399" cy="370"/>
              </a:xfrm>
              <a:prstGeom prst="roundRect">
                <a:avLst>
                  <a:gd name="adj" fmla="val 8380"/>
                </a:avLst>
              </a:prstGeom>
              <a:gradFill rotWithShape="1">
                <a:gsLst>
                  <a:gs pos="0">
                    <a:srgbClr val="8F0000"/>
                  </a:gs>
                  <a:gs pos="50000">
                    <a:srgbClr val="CF0001"/>
                  </a:gs>
                  <a:gs pos="100000">
                    <a:srgbClr val="F60004"/>
                  </a:gs>
                </a:gsLst>
                <a:lin ang="2700000"/>
              </a:gradFill>
              <a:ln w="9525" cap="flat"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wrap="none" anchor="ctr"/>
              <a:lstStyle/>
              <a:p>
                <a:pPr marL="342900" indent="-342900" algn="ctr"/>
                <a:r>
                  <a:rPr lang="zh-CN" altLang="en-US" sz="2200" dirty="0">
                    <a:solidFill>
                      <a:schemeClr val="bg1"/>
                    </a:solidFill>
                    <a:latin typeface="微软雅黑" panose="020B0503020204020204" pitchFamily="34" charset="-122"/>
                    <a:ea typeface="微软雅黑" panose="020B0503020204020204" pitchFamily="34" charset="-122"/>
                  </a:rPr>
                  <a:t>解</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grpSp>
      <p:sp>
        <p:nvSpPr>
          <p:cNvPr id="13" name="TextBox 3"/>
          <p:cNvSpPr txBox="1"/>
          <p:nvPr/>
        </p:nvSpPr>
        <p:spPr>
          <a:xfrm>
            <a:off x="0" y="103470"/>
            <a:ext cx="435771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4" name="Rectangle 7" descr="信纸">
            <a:hlinkClick r:id="" action="ppaction://hlinkshowjump?jump=nextslide"/>
          </p:cNvPr>
          <p:cNvSpPr>
            <a:spLocks noChangeArrowheads="1"/>
          </p:cNvSpPr>
          <p:nvPr/>
        </p:nvSpPr>
        <p:spPr bwMode="auto">
          <a:xfrm>
            <a:off x="191344" y="921833"/>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3765716" y="5261878"/>
            <a:ext cx="5786478" cy="461963"/>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794" y="1782768"/>
            <a:ext cx="4526552" cy="4526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2024034" y="2150864"/>
          <a:ext cx="2762248" cy="1854200"/>
        </p:xfrm>
        <a:graphic>
          <a:graphicData uri="http://schemas.openxmlformats.org/drawingml/2006/table">
            <a:tbl>
              <a:tblPr firstRow="1" bandRow="1">
                <a:tableStyleId>{93296810-A885-4BE3-A3E7-6D5BEEA58F35}</a:tableStyleId>
              </a:tblPr>
              <a:tblGrid>
                <a:gridCol w="833422"/>
                <a:gridCol w="857256"/>
                <a:gridCol w="1071570"/>
              </a:tblGrid>
              <a:tr h="370840">
                <a:tc>
                  <a:txBody>
                    <a:bodyPr/>
                    <a:lstStyle/>
                    <a:p>
                      <a:pPr algn="ctr"/>
                      <a:r>
                        <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rPr>
                        <a:t>标识</a:t>
                      </a:r>
                      <a:endPar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bl>
          </a:graphicData>
        </a:graphic>
      </p:graphicFrame>
      <p:sp>
        <p:nvSpPr>
          <p:cNvPr id="4" name="右箭头 3"/>
          <p:cNvSpPr/>
          <p:nvPr/>
        </p:nvSpPr>
        <p:spPr>
          <a:xfrm>
            <a:off x="5238744" y="3008120"/>
            <a:ext cx="1571636" cy="2857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5" name="TextBox 4"/>
          <p:cNvSpPr txBox="1"/>
          <p:nvPr/>
        </p:nvSpPr>
        <p:spPr>
          <a:xfrm>
            <a:off x="5024430" y="2536572"/>
            <a:ext cx="2143140" cy="368300"/>
          </a:xfrm>
          <a:prstGeom prst="rect">
            <a:avLst/>
          </a:prstGeom>
          <a:noFill/>
        </p:spPr>
        <p:txBody>
          <a:bodyPr wrap="square"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直接插入排序</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aphicFrame>
        <p:nvGraphicFramePr>
          <p:cNvPr id="7" name="表格 6"/>
          <p:cNvGraphicFramePr>
            <a:graphicFrameLocks noGrp="1"/>
          </p:cNvGraphicFramePr>
          <p:nvPr/>
        </p:nvGraphicFramePr>
        <p:xfrm>
          <a:off x="7239008" y="2150864"/>
          <a:ext cx="2762248" cy="1854200"/>
        </p:xfrm>
        <a:graphic>
          <a:graphicData uri="http://schemas.openxmlformats.org/drawingml/2006/table">
            <a:tbl>
              <a:tblPr firstRow="1" bandRow="1">
                <a:tableStyleId>{93296810-A885-4BE3-A3E7-6D5BEEA58F35}</a:tableStyleId>
              </a:tblPr>
              <a:tblGrid>
                <a:gridCol w="833422"/>
                <a:gridCol w="857256"/>
                <a:gridCol w="1071570"/>
              </a:tblGrid>
              <a:tr h="370840">
                <a:tc>
                  <a:txBody>
                    <a:bodyPr/>
                    <a:lstStyle/>
                    <a:p>
                      <a:pPr algn="ctr"/>
                      <a:r>
                        <a:rPr lang="zh-CN" altLang="en-US" sz="1600" b="1"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标识</a:t>
                      </a:r>
                      <a:endParaRPr lang="zh-CN" altLang="en-US" sz="1600" b="1" dirty="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bl>
          </a:graphicData>
        </a:graphic>
      </p:graphicFrame>
      <p:graphicFrame>
        <p:nvGraphicFramePr>
          <p:cNvPr id="9" name="表格 8"/>
          <p:cNvGraphicFramePr>
            <a:graphicFrameLocks noGrp="1"/>
          </p:cNvGraphicFramePr>
          <p:nvPr/>
        </p:nvGraphicFramePr>
        <p:xfrm>
          <a:off x="4381488" y="4815160"/>
          <a:ext cx="2762248" cy="1854200"/>
        </p:xfrm>
        <a:graphic>
          <a:graphicData uri="http://schemas.openxmlformats.org/drawingml/2006/table">
            <a:tbl>
              <a:tblPr firstRow="1" bandRow="1">
                <a:tableStyleId>{93296810-A885-4BE3-A3E7-6D5BEEA58F35}</a:tableStyleId>
              </a:tblPr>
              <a:tblGrid>
                <a:gridCol w="833422"/>
                <a:gridCol w="857256"/>
                <a:gridCol w="1071570"/>
              </a:tblGrid>
              <a:tr h="370840">
                <a:tc>
                  <a:txBody>
                    <a:bodyPr/>
                    <a:lstStyle/>
                    <a:p>
                      <a:pPr algn="ctr"/>
                      <a:r>
                        <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rPr>
                        <a:t>标识</a:t>
                      </a:r>
                      <a:endPar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bl>
          </a:graphicData>
        </a:graphic>
      </p:graphicFrame>
      <p:grpSp>
        <p:nvGrpSpPr>
          <p:cNvPr id="2" name="组合 17"/>
          <p:cNvGrpSpPr/>
          <p:nvPr/>
        </p:nvGrpSpPr>
        <p:grpSpPr>
          <a:xfrm>
            <a:off x="7305854" y="4272170"/>
            <a:ext cx="2786082" cy="2250297"/>
            <a:chOff x="5715008" y="4065765"/>
            <a:chExt cx="2786082" cy="2250297"/>
          </a:xfrm>
        </p:grpSpPr>
        <p:sp>
          <p:nvSpPr>
            <p:cNvPr id="8" name="下箭头 7"/>
            <p:cNvSpPr/>
            <p:nvPr/>
          </p:nvSpPr>
          <p:spPr>
            <a:xfrm rot="2700000">
              <a:off x="6215074" y="3672856"/>
              <a:ext cx="214314" cy="1000132"/>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0" name="TextBox 9"/>
            <p:cNvSpPr txBox="1"/>
            <p:nvPr/>
          </p:nvSpPr>
          <p:spPr>
            <a:xfrm>
              <a:off x="6357950" y="4101484"/>
              <a:ext cx="2143140" cy="368300"/>
            </a:xfrm>
            <a:prstGeom prst="rect">
              <a:avLst/>
            </a:prstGeom>
            <a:noFill/>
          </p:spPr>
          <p:txBody>
            <a:bodyPr wrap="square"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简单选择排序</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右大括号 10"/>
            <p:cNvSpPr/>
            <p:nvPr/>
          </p:nvSpPr>
          <p:spPr>
            <a:xfrm>
              <a:off x="5715008" y="4958740"/>
              <a:ext cx="142876" cy="571504"/>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2" name="TextBox 11"/>
            <p:cNvSpPr txBox="1"/>
            <p:nvPr/>
          </p:nvSpPr>
          <p:spPr>
            <a:xfrm>
              <a:off x="5857884" y="5090710"/>
              <a:ext cx="1857388" cy="337185"/>
            </a:xfrm>
            <a:prstGeom prst="rect">
              <a:avLst/>
            </a:prstGeom>
            <a:noFill/>
          </p:spPr>
          <p:txBody>
            <a:bodyPr wrap="square" rtlCol="0">
              <a:spAutoFit/>
            </a:bodyPr>
            <a:lstStyle/>
            <a:p>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相对次序改变</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右大括号 12"/>
            <p:cNvSpPr/>
            <p:nvPr/>
          </p:nvSpPr>
          <p:spPr>
            <a:xfrm>
              <a:off x="5715008" y="5744558"/>
              <a:ext cx="142876" cy="571504"/>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4" name="TextBox 13"/>
            <p:cNvSpPr txBox="1"/>
            <p:nvPr/>
          </p:nvSpPr>
          <p:spPr>
            <a:xfrm>
              <a:off x="5857884" y="5876528"/>
              <a:ext cx="1857388" cy="337185"/>
            </a:xfrm>
            <a:prstGeom prst="rect">
              <a:avLst/>
            </a:prstGeom>
            <a:noFill/>
          </p:spPr>
          <p:txBody>
            <a:bodyPr wrap="square" rtlCol="0">
              <a:spAutoFit/>
            </a:bodyPr>
            <a:lstStyle/>
            <a:p>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相对次序改变</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5" name="TextBox 14"/>
          <p:cNvSpPr txBox="1"/>
          <p:nvPr/>
        </p:nvSpPr>
        <p:spPr>
          <a:xfrm>
            <a:off x="670589" y="1442051"/>
            <a:ext cx="5643602" cy="4508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pPr algn="l"/>
            <a:r>
              <a:rPr lang="zh-CN" altLang="en-US"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考虑</a:t>
            </a:r>
            <a:r>
              <a:rPr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a:t>
            </a:r>
            <a:r>
              <a:rPr lang="en-US" sz="2000" i="1" dirty="0">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dirty="0">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选择直接插入排序还是简单选择排序</a:t>
            </a:r>
            <a:r>
              <a:rPr lang="en-US" sz="2000" baseline="-25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TextBox 15"/>
          <p:cNvSpPr txBox="1"/>
          <p:nvPr/>
        </p:nvSpPr>
        <p:spPr>
          <a:xfrm>
            <a:off x="6701957" y="1469036"/>
            <a:ext cx="1285884" cy="398780"/>
          </a:xfrm>
          <a:prstGeom prst="rect">
            <a:avLst/>
          </a:prstGeom>
          <a:noFill/>
        </p:spPr>
        <p:txBody>
          <a:bodyPr wrap="square" rtlCol="0">
            <a:spAutoFit/>
          </a:bodyPr>
          <a:lstStyle/>
          <a:p>
            <a:pPr algn="l"/>
            <a:r>
              <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稳定性</a:t>
            </a:r>
            <a:endPar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TextBox 16"/>
          <p:cNvSpPr txBox="1"/>
          <p:nvPr/>
        </p:nvSpPr>
        <p:spPr>
          <a:xfrm>
            <a:off x="1785886" y="1770859"/>
            <a:ext cx="1714512" cy="398780"/>
          </a:xfrm>
          <a:prstGeom prst="rect">
            <a:avLst/>
          </a:prstGeom>
          <a:noFill/>
        </p:spPr>
        <p:txBody>
          <a:bodyPr wrap="square" rtlCol="0">
            <a:spAutoFit/>
          </a:bodyPr>
          <a:lstStyle/>
          <a:p>
            <a:pPr algn="l"/>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18"/>
          <p:cNvSpPr txBox="1"/>
          <p:nvPr/>
        </p:nvSpPr>
        <p:spPr>
          <a:xfrm>
            <a:off x="9525024" y="5214951"/>
            <a:ext cx="571504" cy="768350"/>
          </a:xfrm>
          <a:prstGeom prst="rect">
            <a:avLst/>
          </a:prstGeom>
          <a:noFill/>
        </p:spPr>
        <p:txBody>
          <a:bodyPr wrap="square" rtlCol="0">
            <a:spAutoFit/>
          </a:bodyPr>
          <a:lstStyle/>
          <a:p>
            <a:pPr algn="l"/>
            <a:r>
              <a:rPr lang="en-US" altLang="zh-CN" sz="4400">
                <a:solidFill>
                  <a:srgbClr val="FF33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endParaRPr lang="en-US" altLang="zh-CN" sz="4400">
              <a:solidFill>
                <a:srgbClr val="FF33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p:txBody>
      </p:sp>
      <p:sp>
        <p:nvSpPr>
          <p:cNvPr id="21" name="灯片编号占位符 20"/>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6" name="矩形 5"/>
          <p:cNvSpPr/>
          <p:nvPr/>
        </p:nvSpPr>
        <p:spPr>
          <a:xfrm>
            <a:off x="678597" y="1427415"/>
            <a:ext cx="5643601" cy="434961"/>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3"/>
          <p:cNvSpPr txBox="1"/>
          <p:nvPr/>
        </p:nvSpPr>
        <p:spPr>
          <a:xfrm>
            <a:off x="0" y="90056"/>
            <a:ext cx="435771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2" name="Rectangle 7" descr="信纸">
            <a:hlinkClick r:id="" action="ppaction://hlinkshowjump?jump=nextslide"/>
          </p:cNvPr>
          <p:cNvSpPr>
            <a:spLocks noChangeArrowheads="1"/>
          </p:cNvSpPr>
          <p:nvPr/>
        </p:nvSpPr>
        <p:spPr bwMode="auto">
          <a:xfrm>
            <a:off x="191344" y="893620"/>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6680" y="2806167"/>
            <a:ext cx="4005064" cy="4005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7"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1290" y="5429264"/>
            <a:ext cx="1928826"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答案为</a:t>
            </a:r>
            <a:r>
              <a:rPr 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aphicFrame>
        <p:nvGraphicFramePr>
          <p:cNvPr id="4" name="表格 3"/>
          <p:cNvGraphicFramePr>
            <a:graphicFrameLocks noGrp="1"/>
          </p:cNvGraphicFramePr>
          <p:nvPr/>
        </p:nvGraphicFramePr>
        <p:xfrm>
          <a:off x="2024034" y="1718816"/>
          <a:ext cx="2762248" cy="1854200"/>
        </p:xfrm>
        <a:graphic>
          <a:graphicData uri="http://schemas.openxmlformats.org/drawingml/2006/table">
            <a:tbl>
              <a:tblPr firstRow="1" bandRow="1">
                <a:tableStyleId>{93296810-A885-4BE3-A3E7-6D5BEEA58F35}</a:tableStyleId>
              </a:tblPr>
              <a:tblGrid>
                <a:gridCol w="833422"/>
                <a:gridCol w="857256"/>
                <a:gridCol w="1071570"/>
              </a:tblGrid>
              <a:tr h="370840">
                <a:tc>
                  <a:txBody>
                    <a:bodyPr/>
                    <a:lstStyle/>
                    <a:p>
                      <a:pPr algn="ctr"/>
                      <a:r>
                        <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rPr>
                        <a:t>标识</a:t>
                      </a:r>
                      <a:endPar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bl>
          </a:graphicData>
        </a:graphic>
      </p:graphicFrame>
      <p:sp>
        <p:nvSpPr>
          <p:cNvPr id="5" name="右箭头 4"/>
          <p:cNvSpPr/>
          <p:nvPr/>
        </p:nvSpPr>
        <p:spPr>
          <a:xfrm>
            <a:off x="5238744" y="2576072"/>
            <a:ext cx="1571636" cy="2857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6" name="TextBox 5"/>
          <p:cNvSpPr txBox="1"/>
          <p:nvPr/>
        </p:nvSpPr>
        <p:spPr>
          <a:xfrm>
            <a:off x="5024430" y="2104524"/>
            <a:ext cx="2143140" cy="368300"/>
          </a:xfrm>
          <a:prstGeom prst="rect">
            <a:avLst/>
          </a:prstGeom>
          <a:noFill/>
        </p:spPr>
        <p:txBody>
          <a:bodyPr wrap="square"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简单选择排序</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aphicFrame>
        <p:nvGraphicFramePr>
          <p:cNvPr id="7" name="表格 6"/>
          <p:cNvGraphicFramePr>
            <a:graphicFrameLocks noGrp="1"/>
          </p:cNvGraphicFramePr>
          <p:nvPr/>
        </p:nvGraphicFramePr>
        <p:xfrm>
          <a:off x="7239008" y="1718816"/>
          <a:ext cx="2762248" cy="1854200"/>
        </p:xfrm>
        <a:graphic>
          <a:graphicData uri="http://schemas.openxmlformats.org/drawingml/2006/table">
            <a:tbl>
              <a:tblPr firstRow="1" bandRow="1">
                <a:tableStyleId>{93296810-A885-4BE3-A3E7-6D5BEEA58F35}</a:tableStyleId>
              </a:tblPr>
              <a:tblGrid>
                <a:gridCol w="833422"/>
                <a:gridCol w="857256"/>
                <a:gridCol w="1071570"/>
              </a:tblGrid>
              <a:tr h="370840">
                <a:tc>
                  <a:txBody>
                    <a:bodyPr/>
                    <a:lstStyle/>
                    <a:p>
                      <a:pPr algn="ctr"/>
                      <a:r>
                        <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rPr>
                        <a:t>标识</a:t>
                      </a:r>
                      <a:endPar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bl>
          </a:graphicData>
        </a:graphic>
      </p:graphicFrame>
      <p:graphicFrame>
        <p:nvGraphicFramePr>
          <p:cNvPr id="8" name="表格 7"/>
          <p:cNvGraphicFramePr>
            <a:graphicFrameLocks noGrp="1"/>
          </p:cNvGraphicFramePr>
          <p:nvPr/>
        </p:nvGraphicFramePr>
        <p:xfrm>
          <a:off x="4381488" y="4308486"/>
          <a:ext cx="2762248" cy="1854200"/>
        </p:xfrm>
        <a:graphic>
          <a:graphicData uri="http://schemas.openxmlformats.org/drawingml/2006/table">
            <a:tbl>
              <a:tblPr firstRow="1" bandRow="1">
                <a:tableStyleId>{93296810-A885-4BE3-A3E7-6D5BEEA58F35}</a:tableStyleId>
              </a:tblPr>
              <a:tblGrid>
                <a:gridCol w="833422"/>
                <a:gridCol w="857256"/>
                <a:gridCol w="1071570"/>
              </a:tblGrid>
              <a:tr h="370840">
                <a:tc>
                  <a:txBody>
                    <a:bodyPr/>
                    <a:lstStyle/>
                    <a:p>
                      <a:pPr algn="ctr"/>
                      <a:r>
                        <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rPr>
                        <a:t>标识</a:t>
                      </a:r>
                      <a:endParaRPr lang="zh-CN" altLang="en-US" sz="1600" b="1">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i="1">
                          <a:solidFill>
                            <a:srgbClr val="FF33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1600" b="1" baseline="-2500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72</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r h="370840">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6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c>
                  <a:txBody>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tc>
              </a:tr>
            </a:tbl>
          </a:graphicData>
        </a:graphic>
      </p:graphicFrame>
      <p:grpSp>
        <p:nvGrpSpPr>
          <p:cNvPr id="2" name="组合 17"/>
          <p:cNvGrpSpPr/>
          <p:nvPr/>
        </p:nvGrpSpPr>
        <p:grpSpPr>
          <a:xfrm>
            <a:off x="7239008" y="3987016"/>
            <a:ext cx="2857520" cy="2250297"/>
            <a:chOff x="5715008" y="2821777"/>
            <a:chExt cx="2857520" cy="2250297"/>
          </a:xfrm>
        </p:grpSpPr>
        <p:sp>
          <p:nvSpPr>
            <p:cNvPr id="10" name="下箭头 9"/>
            <p:cNvSpPr/>
            <p:nvPr/>
          </p:nvSpPr>
          <p:spPr>
            <a:xfrm rot="2700000">
              <a:off x="6215074" y="2428868"/>
              <a:ext cx="214314" cy="1000132"/>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1" name="TextBox 10"/>
            <p:cNvSpPr txBox="1"/>
            <p:nvPr/>
          </p:nvSpPr>
          <p:spPr>
            <a:xfrm>
              <a:off x="6357950" y="2857496"/>
              <a:ext cx="2143140" cy="368300"/>
            </a:xfrm>
            <a:prstGeom prst="rect">
              <a:avLst/>
            </a:prstGeom>
            <a:noFill/>
          </p:spPr>
          <p:txBody>
            <a:bodyPr wrap="square"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直接插入排序</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右大括号 11"/>
            <p:cNvSpPr/>
            <p:nvPr/>
          </p:nvSpPr>
          <p:spPr>
            <a:xfrm>
              <a:off x="5715008" y="3714752"/>
              <a:ext cx="142876" cy="571504"/>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3" name="TextBox 12"/>
            <p:cNvSpPr txBox="1"/>
            <p:nvPr/>
          </p:nvSpPr>
          <p:spPr>
            <a:xfrm>
              <a:off x="5857884" y="3838520"/>
              <a:ext cx="2000264" cy="337185"/>
            </a:xfrm>
            <a:prstGeom prst="rect">
              <a:avLst/>
            </a:prstGeom>
            <a:noFill/>
          </p:spPr>
          <p:txBody>
            <a:bodyPr wrap="square" rtlCol="0">
              <a:spAutoFit/>
            </a:bodyPr>
            <a:lstStyle/>
            <a:p>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相对次序不改变</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右大括号 13"/>
            <p:cNvSpPr/>
            <p:nvPr/>
          </p:nvSpPr>
          <p:spPr>
            <a:xfrm>
              <a:off x="5715008" y="4500570"/>
              <a:ext cx="142876" cy="571504"/>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5" name="TextBox 14"/>
            <p:cNvSpPr txBox="1"/>
            <p:nvPr/>
          </p:nvSpPr>
          <p:spPr>
            <a:xfrm>
              <a:off x="5857884" y="4624338"/>
              <a:ext cx="2000264" cy="337185"/>
            </a:xfrm>
            <a:prstGeom prst="rect">
              <a:avLst/>
            </a:prstGeom>
            <a:noFill/>
          </p:spPr>
          <p:txBody>
            <a:bodyPr wrap="square" rtlCol="0">
              <a:spAutoFit/>
            </a:bodyPr>
            <a:lstStyle/>
            <a:p>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相对次序不改变</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TextBox 15"/>
            <p:cNvSpPr txBox="1"/>
            <p:nvPr/>
          </p:nvSpPr>
          <p:spPr>
            <a:xfrm>
              <a:off x="8001024" y="3970962"/>
              <a:ext cx="571504" cy="768350"/>
            </a:xfrm>
            <a:prstGeom prst="rect">
              <a:avLst/>
            </a:prstGeom>
            <a:noFill/>
          </p:spPr>
          <p:txBody>
            <a:bodyPr wrap="square" rtlCol="0">
              <a:spAutoFit/>
            </a:bodyPr>
            <a:lstStyle/>
            <a:p>
              <a:pPr algn="l"/>
              <a:r>
                <a:rPr lang="zh-CN" altLang="en-US" sz="4400">
                  <a:solidFill>
                    <a:srgbClr val="FF33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endParaRPr lang="zh-CN" altLang="en-US" sz="4400">
                <a:solidFill>
                  <a:srgbClr val="FF33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p:txBody>
        </p:sp>
      </p:grpSp>
      <p:sp>
        <p:nvSpPr>
          <p:cNvPr id="17" name="右大括号 16"/>
          <p:cNvSpPr/>
          <p:nvPr/>
        </p:nvSpPr>
        <p:spPr>
          <a:xfrm>
            <a:off x="10025090" y="785794"/>
            <a:ext cx="142876" cy="571504"/>
          </a:xfrm>
          <a:prstGeom prst="righ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8" name="灯片编号占位符 17"/>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9" name="TextBox 3"/>
          <p:cNvSpPr txBox="1"/>
          <p:nvPr/>
        </p:nvSpPr>
        <p:spPr>
          <a:xfrm>
            <a:off x="0" y="97468"/>
            <a:ext cx="4440662"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0" name="Rectangle 7" descr="信纸">
            <a:hlinkClick r:id="" action="ppaction://hlinkshowjump?jump=nextslide"/>
          </p:cNvPr>
          <p:cNvSpPr>
            <a:spLocks noChangeArrowheads="1"/>
          </p:cNvSpPr>
          <p:nvPr/>
        </p:nvSpPr>
        <p:spPr bwMode="auto">
          <a:xfrm>
            <a:off x="191344" y="983346"/>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8968" y="2861824"/>
            <a:ext cx="3529762" cy="3529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Text Box 4"/>
          <p:cNvSpPr txBox="1">
            <a:spLocks noChangeArrowheads="1"/>
          </p:cNvSpPr>
          <p:nvPr/>
        </p:nvSpPr>
        <p:spPr bwMode="auto">
          <a:xfrm>
            <a:off x="395949" y="2266112"/>
            <a:ext cx="8207375" cy="911860"/>
          </a:xfrm>
          <a:prstGeom prst="rect">
            <a:avLst/>
          </a:prstGeom>
          <a:noFill/>
          <a:ln w="9525">
            <a:noFill/>
            <a:miter lim="800000"/>
          </a:ln>
          <a:effectLst/>
        </p:spPr>
        <p:txBody>
          <a:bodyPr>
            <a:spAutoFit/>
          </a:bodyPr>
          <a:lstStyle/>
          <a:p>
            <a:pPr>
              <a:lnSpc>
                <a:spcPts val="3200"/>
              </a:lnSpc>
              <a:spcBef>
                <a:spcPct val="50000"/>
              </a:spcBef>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因为不同的排序方法适应不同的应用环境和要求，所以选择合适的排序方法应综合考虑下列因素： </a:t>
            </a:r>
            <a:endPar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861" name="Text Box 5"/>
          <p:cNvSpPr txBox="1">
            <a:spLocks noChangeArrowheads="1"/>
          </p:cNvSpPr>
          <p:nvPr/>
        </p:nvSpPr>
        <p:spPr bwMode="auto">
          <a:xfrm>
            <a:off x="650308" y="3381518"/>
            <a:ext cx="5672152" cy="2729230"/>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80000" tIns="108000" rIns="180000" bIns="108000">
            <a:spAutoFit/>
          </a:bodyPr>
          <a:lstStyle/>
          <a:p>
            <a:pPr marL="342900" indent="-342900">
              <a:lnSpc>
                <a:spcPts val="2800"/>
              </a:lnSpc>
              <a:buClr>
                <a:srgbClr val="F19903"/>
              </a:buClr>
              <a:buFont typeface="Wingdings" panose="05000000000000000000" pitchFamily="2" charset="2"/>
              <a:buChar char="l"/>
            </a:pPr>
            <a:r>
              <a:rPr lang="en-US" altLang="zh-CN" sz="20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待排序的元素数目</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（问题规模）；</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buClr>
                <a:srgbClr val="F19903"/>
              </a:buClr>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元素的大小（每个元素的规模）；</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buClr>
                <a:srgbClr val="F19903"/>
              </a:buClr>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关键字的结构及其初始状态；</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buClr>
                <a:srgbClr val="F19903"/>
              </a:buClr>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对稳定性的要求；</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buClr>
                <a:srgbClr val="F19903"/>
              </a:buClr>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语言工具的条件；</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buClr>
                <a:srgbClr val="F19903"/>
              </a:buClr>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排序数据的存储结构；</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nSpc>
                <a:spcPts val="2800"/>
              </a:lnSpc>
              <a:buClr>
                <a:srgbClr val="F19903"/>
              </a:buClr>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时间和辅助空间复杂度。</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395949" y="1617924"/>
            <a:ext cx="3786214" cy="398780"/>
          </a:xfrm>
          <a:prstGeom prst="rect">
            <a:avLst/>
          </a:prstGeom>
          <a:noFill/>
        </p:spPr>
        <p:txBody>
          <a:bodyPr wrap="square" rtlCol="0">
            <a:spAutoFit/>
          </a:bodyPr>
          <a:lstStyle/>
          <a:p>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④</a:t>
            </a:r>
            <a:r>
              <a:rPr kumimoji="1"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如何</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选择合适的排序算法</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灯片编号占位符 5"/>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7" name="TextBox 3"/>
          <p:cNvSpPr txBox="1"/>
          <p:nvPr/>
        </p:nvSpPr>
        <p:spPr>
          <a:xfrm>
            <a:off x="0" y="88244"/>
            <a:ext cx="435771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8" name="Rectangle 7" descr="信纸">
            <a:hlinkClick r:id="" action="ppaction://hlinkshowjump?jump=nextslide"/>
          </p:cNvPr>
          <p:cNvSpPr>
            <a:spLocks noChangeArrowheads="1"/>
          </p:cNvSpPr>
          <p:nvPr/>
        </p:nvSpPr>
        <p:spPr bwMode="auto">
          <a:xfrm>
            <a:off x="141918" y="895950"/>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637380" y="3476482"/>
            <a:ext cx="5517256" cy="2697121"/>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74834" y="2300392"/>
            <a:ext cx="4149080" cy="41490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365428" y="1939495"/>
            <a:ext cx="8001056" cy="1814830"/>
          </a:xfrm>
          <a:prstGeom prst="rect">
            <a:avLst/>
          </a:prstGeom>
          <a:noFill/>
          <a:ln w="9525">
            <a:noFill/>
            <a:miter lim="800000"/>
          </a:ln>
          <a:effectLst/>
        </p:spPr>
        <p:txBody>
          <a:bodyPr wrap="square">
            <a:spAutoFit/>
          </a:bodyPr>
          <a:lstStyle/>
          <a:p>
            <a:pPr algn="l">
              <a:lnSpc>
                <a:spcPct val="1400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若数据元素序列</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{11,12,13,7,8,9,23,4,5}</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是采用下列排序方法之一得到的第二趟排序后的结果，则该排序算法只能是（  ）。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400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冒泡排序</a:t>
            </a: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B. </a:t>
            </a:r>
            <a:r>
              <a:rPr lang="zh-CN" altLang="en-US"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直接插入排序</a:t>
            </a:r>
            <a:endParaRPr lang="zh-CN" altLang="en-US"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400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选择排序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二路归并排序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3907" name="Text Box 3"/>
          <p:cNvSpPr txBox="1">
            <a:spLocks noChangeArrowheads="1"/>
          </p:cNvSpPr>
          <p:nvPr/>
        </p:nvSpPr>
        <p:spPr bwMode="auto">
          <a:xfrm>
            <a:off x="1937633" y="4230066"/>
            <a:ext cx="4171953" cy="398780"/>
          </a:xfrm>
          <a:prstGeom prst="rect">
            <a:avLst/>
          </a:prstGeom>
          <a:noFill/>
          <a:ln w="9525">
            <a:noFill/>
            <a:miter lim="800000"/>
          </a:ln>
          <a:effectLst/>
        </p:spPr>
        <p:txBody>
          <a:bodyPr wrap="square">
            <a:spAutoFit/>
          </a:bodyPr>
          <a:lstStyle/>
          <a:p>
            <a:pPr>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说明：本题为</a:t>
            </a:r>
            <a:r>
              <a:rPr lang="en-US" altLang="zh-CN"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2009</a:t>
            </a:r>
            <a:r>
              <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年全国考研题 </a:t>
            </a:r>
            <a:endPar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灯片编号占位符 12"/>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2" name="TextBox 3"/>
          <p:cNvSpPr txBox="1"/>
          <p:nvPr/>
        </p:nvSpPr>
        <p:spPr>
          <a:xfrm>
            <a:off x="0" y="81852"/>
            <a:ext cx="435771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4" name="Rectangle 7" descr="信纸">
            <a:hlinkClick r:id="" action="ppaction://hlinkshowjump?jump=nextslide"/>
          </p:cNvPr>
          <p:cNvSpPr>
            <a:spLocks noChangeArrowheads="1"/>
          </p:cNvSpPr>
          <p:nvPr/>
        </p:nvSpPr>
        <p:spPr bwMode="auto">
          <a:xfrm>
            <a:off x="191344" y="986506"/>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29420" y="1688853"/>
            <a:ext cx="4797152" cy="479715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335360" y="1716243"/>
            <a:ext cx="8135937" cy="3322955"/>
          </a:xfrm>
          <a:prstGeom prst="rect">
            <a:avLst/>
          </a:prstGeom>
          <a:noFill/>
          <a:ln w="9525">
            <a:noFill/>
            <a:miter lim="800000"/>
          </a:ln>
          <a:effectLst/>
          <a:scene3d>
            <a:camera prst="orthographicFront">
              <a:rot lat="0" lon="0" rev="0"/>
            </a:camera>
            <a:lightRig rig="contrasting" dir="t">
              <a:rot lat="0" lon="0" rev="1500000"/>
            </a:lightRig>
          </a:scene3d>
          <a:sp3d prstMaterial="metal">
            <a:bevelT w="88900" h="88900"/>
          </a:sp3d>
        </p:spPr>
        <p:txBody>
          <a:bodyPr>
            <a:spAutoFit/>
          </a:bodyPr>
          <a:lstStyle/>
          <a:p>
            <a:pPr algn="l">
              <a:lnSpc>
                <a:spcPct val="1500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对一组数据</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(2,12,16,88,5,10)</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进行排序，若前三趟的结果如下：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第</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趟：</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趟：</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16</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趟：</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则采用的排序方法可能是（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A. </a:t>
            </a:r>
            <a:r>
              <a:rPr lang="zh-CN" altLang="en-US" sz="2000" dirty="0">
                <a:solidFill>
                  <a:srgbClr val="F92D37"/>
                </a:solidFill>
                <a:latin typeface="微软雅黑" panose="020B0503020204020204" pitchFamily="34" charset="-122"/>
                <a:ea typeface="微软雅黑" panose="020B0503020204020204" pitchFamily="34" charset="-122"/>
                <a:cs typeface="Consolas" panose="020B0609020204030204" pitchFamily="49" charset="0"/>
              </a:rPr>
              <a:t>冒泡排序</a:t>
            </a: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希尔排序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二路归并排序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基数排序</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2883" name="Text Box 3"/>
          <p:cNvSpPr txBox="1">
            <a:spLocks noChangeArrowheads="1"/>
          </p:cNvSpPr>
          <p:nvPr/>
        </p:nvSpPr>
        <p:spPr bwMode="auto">
          <a:xfrm>
            <a:off x="2063552" y="5330284"/>
            <a:ext cx="4214842" cy="398780"/>
          </a:xfrm>
          <a:prstGeom prst="rect">
            <a:avLst/>
          </a:prstGeom>
          <a:noFill/>
          <a:ln w="9525">
            <a:noFill/>
            <a:miter lim="800000"/>
          </a:ln>
          <a:effectLst/>
        </p:spPr>
        <p:txBody>
          <a:bodyPr wrap="square">
            <a:spAutoFit/>
          </a:bodyPr>
          <a:lstStyle/>
          <a:p>
            <a:pPr>
              <a:spcBef>
                <a:spcPct val="50000"/>
              </a:spcBef>
            </a:pPr>
            <a:r>
              <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说明：本题为</a:t>
            </a:r>
            <a:r>
              <a:rPr lang="en-US" altLang="zh-CN"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2010</a:t>
            </a:r>
            <a:r>
              <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年全国考研题 </a:t>
            </a:r>
            <a:endParaRPr lang="zh-CN" altLang="en-US" sz="20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灯片编号占位符 12"/>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2" name="TextBox 3"/>
          <p:cNvSpPr txBox="1"/>
          <p:nvPr/>
        </p:nvSpPr>
        <p:spPr>
          <a:xfrm>
            <a:off x="0" y="76705"/>
            <a:ext cx="435771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10.7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各种内排序的比较</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4" name="Rectangle 7" descr="信纸">
            <a:hlinkClick r:id="" action="ppaction://hlinkshowjump?jump=nextslide"/>
          </p:cNvPr>
          <p:cNvSpPr>
            <a:spLocks noChangeArrowheads="1"/>
          </p:cNvSpPr>
          <p:nvPr/>
        </p:nvSpPr>
        <p:spPr bwMode="auto">
          <a:xfrm>
            <a:off x="191344" y="927251"/>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基数排序算法分析</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84970" y="2007515"/>
            <a:ext cx="4507030" cy="45070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6" name="TextBox 3"/>
          <p:cNvSpPr txBox="1"/>
          <p:nvPr/>
        </p:nvSpPr>
        <p:spPr>
          <a:xfrm>
            <a:off x="4414" y="77054"/>
            <a:ext cx="3139258"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0" name="Rectangle 7" descr="信纸">
            <a:hlinkClick r:id="" action="ppaction://hlinkshowjump?jump=nextslide"/>
          </p:cNvPr>
          <p:cNvSpPr>
            <a:spLocks noChangeArrowheads="1"/>
          </p:cNvSpPr>
          <p:nvPr/>
        </p:nvSpPr>
        <p:spPr bwMode="auto">
          <a:xfrm>
            <a:off x="191344" y="1118691"/>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1.  </a:t>
            </a:r>
            <a:r>
              <a:rPr lang="zh-CN" altLang="en-US" b="0" dirty="0">
                <a:ln w="11430">
                  <a:noFill/>
                </a:ln>
                <a:solidFill>
                  <a:schemeClr val="tx1"/>
                </a:solidFill>
                <a:latin typeface="微软雅黑" panose="020B0503020204020204" pitchFamily="34" charset="-122"/>
                <a:ea typeface="微软雅黑" panose="020B0503020204020204" pitchFamily="34" charset="-122"/>
              </a:rPr>
              <a:t>归并的思路</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2474958" y="2571197"/>
            <a:ext cx="7460577" cy="2738120"/>
          </a:xfrm>
          <a:prstGeom prst="rect">
            <a:avLst/>
          </a:prstGeom>
        </p:spPr>
        <p:txBody>
          <a:bodyPr wrap="square">
            <a:spAutoFit/>
          </a:bodyPr>
          <a:lstStyle/>
          <a:p>
            <a:pPr marL="342900" indent="-342900">
              <a:lnSpc>
                <a:spcPts val="2800"/>
              </a:lnSpc>
              <a:spcBef>
                <a:spcPct val="50000"/>
              </a:spcBef>
              <a:buClr>
                <a:srgbClr val="F19903"/>
              </a:buClr>
              <a:buFont typeface="Wingdings" panose="05000000000000000000" pitchFamily="2" charset="2"/>
              <a:buChar char="l"/>
            </a:pPr>
            <a:r>
              <a:rPr kumimoji="1"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归并排序</a:t>
            </a:r>
            <a:endParaRPr kumimoji="1"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ts val="2800"/>
              </a:lnSpc>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是多次将相邻两个或两个以上的有序表合并成一个新有序表的排序方法。</a:t>
            </a:r>
            <a:endParaRPr kumimoji="1"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ts val="2800"/>
              </a:lnSpc>
              <a:spcBef>
                <a:spcPct val="50000"/>
              </a:spcBef>
              <a:buClr>
                <a:srgbClr val="F19903"/>
              </a:buClr>
              <a:buFont typeface="Wingdings" panose="05000000000000000000" pitchFamily="2" charset="2"/>
              <a:buChar char="l"/>
            </a:pPr>
            <a:r>
              <a:rPr kumimoji="1"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二路归并排序</a:t>
            </a:r>
            <a:endParaRPr kumimoji="1"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ts val="2800"/>
              </a:lnSpc>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是多次将相邻两个的有序表合并成一个新有序表的排序方法，是最简单的归并排序。         </a:t>
            </a:r>
            <a:endParaRPr kumimoji="1"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9416" y="-1395536"/>
            <a:ext cx="10190694" cy="91673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281037" y="2554652"/>
            <a:ext cx="7358114" cy="475615"/>
          </a:xfrm>
          <a:prstGeom prst="rect">
            <a:avLst/>
          </a:prstGeom>
          <a:noFill/>
          <a:ln w="9525">
            <a:noFill/>
            <a:miter lim="800000"/>
          </a:ln>
          <a:effectLst/>
        </p:spPr>
        <p:txBody>
          <a:bodyPr wrap="square">
            <a:spAutoFit/>
          </a:bodyPr>
          <a:lstStyle/>
          <a:p>
            <a:pPr>
              <a:lnSpc>
                <a:spcPct val="125000"/>
              </a:lnSpc>
            </a:pP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将两个位置相邻的元素有序子序列归并为一个元素的有序序列。</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804" name="Rectangle 4"/>
          <p:cNvSpPr>
            <a:spLocks noChangeArrowheads="1"/>
          </p:cNvSpPr>
          <p:nvPr/>
        </p:nvSpPr>
        <p:spPr bwMode="auto">
          <a:xfrm>
            <a:off x="983432" y="5265256"/>
            <a:ext cx="7620000" cy="468000"/>
          </a:xfrm>
          <a:prstGeom prst="rect">
            <a:avLst/>
          </a:prstGeom>
          <a:solidFill>
            <a:srgbClr val="F19903"/>
          </a:solidFill>
          <a:ln w="9525">
            <a:noFill/>
            <a:miter lim="800000"/>
          </a:ln>
          <a:effectLst/>
        </p:spPr>
        <p:txBody>
          <a:bodyPr wrap="none" anchor="ctr"/>
          <a:lstStyle/>
          <a:p>
            <a:pPr algn="ct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 序 序 列 </a:t>
            </a:r>
            <a:r>
              <a:rPr kumimoji="1"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low..high</a:t>
            </a:r>
            <a:r>
              <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806" name="Rectangle 6"/>
          <p:cNvSpPr>
            <a:spLocks noChangeArrowheads="1"/>
          </p:cNvSpPr>
          <p:nvPr/>
        </p:nvSpPr>
        <p:spPr bwMode="auto">
          <a:xfrm>
            <a:off x="4817218" y="3841234"/>
            <a:ext cx="3810000" cy="451485"/>
          </a:xfrm>
          <a:prstGeom prst="rect">
            <a:avLst/>
          </a:prstGeom>
          <a:solidFill>
            <a:srgbClr val="F19903"/>
          </a:solidFill>
          <a:ln w="9525">
            <a:noFill/>
            <a:miter lim="800000"/>
          </a:ln>
          <a:effectLst/>
        </p:spPr>
        <p:txBody>
          <a:bodyPr lIns="90000" tIns="46800" rIns="90000" bIns="46800" anchor="ctr">
            <a:spAutoFit/>
          </a:bodyPr>
          <a:lstStyle/>
          <a:p>
            <a:pPr algn="ctr">
              <a:lnSpc>
                <a:spcPts val="2800"/>
              </a:lnSpc>
            </a:pP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有序子序列 </a:t>
            </a:r>
            <a:r>
              <a:rPr kumimoji="1"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[mid+1..high]</a:t>
            </a:r>
            <a:endPar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下箭头 8"/>
          <p:cNvSpPr/>
          <p:nvPr/>
        </p:nvSpPr>
        <p:spPr>
          <a:xfrm>
            <a:off x="4674342" y="4590810"/>
            <a:ext cx="285752" cy="50006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800">
              <a:latin typeface="Consolas" panose="020B0609020204030204" pitchFamily="49" charset="0"/>
              <a:cs typeface="Consolas" panose="020B0609020204030204" pitchFamily="49" charset="0"/>
            </a:endParaRPr>
          </a:p>
        </p:txBody>
      </p:sp>
      <p:sp>
        <p:nvSpPr>
          <p:cNvPr id="11" name="TextBox 10"/>
          <p:cNvSpPr txBox="1"/>
          <p:nvPr/>
        </p:nvSpPr>
        <p:spPr>
          <a:xfrm>
            <a:off x="3817086" y="3057575"/>
            <a:ext cx="1928826" cy="368300"/>
          </a:xfrm>
          <a:prstGeom prst="rect">
            <a:avLst/>
          </a:prstGeom>
          <a:noFill/>
        </p:spPr>
        <p:txBody>
          <a:bodyPr wrap="square" rtlCol="0">
            <a:spAutoFit/>
          </a:bodyPr>
          <a:lstStyle/>
          <a:p>
            <a:r>
              <a:rPr kumimoji="1"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low..high</a:t>
            </a:r>
            <a:r>
              <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右大括号 12"/>
          <p:cNvSpPr/>
          <p:nvPr/>
        </p:nvSpPr>
        <p:spPr>
          <a:xfrm rot="16200000">
            <a:off x="4762937" y="-106941"/>
            <a:ext cx="180000" cy="7500990"/>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sz="1800">
              <a:latin typeface="Consolas" panose="020B0609020204030204" pitchFamily="49" charset="0"/>
              <a:cs typeface="Consolas" panose="020B0609020204030204" pitchFamily="49" charset="0"/>
            </a:endParaRPr>
          </a:p>
        </p:txBody>
      </p:sp>
      <p:sp>
        <p:nvSpPr>
          <p:cNvPr id="15" name="Text Box 3"/>
          <p:cNvSpPr txBox="1">
            <a:spLocks noChangeArrowheads="1"/>
          </p:cNvSpPr>
          <p:nvPr/>
        </p:nvSpPr>
        <p:spPr bwMode="auto">
          <a:xfrm>
            <a:off x="695400" y="1589134"/>
            <a:ext cx="8358246" cy="758825"/>
          </a:xfrm>
          <a:prstGeom prst="rect">
            <a:avLst/>
          </a:prstGeom>
          <a:ln w="31750">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a:spAutoFit/>
          </a:bodyPr>
          <a:lstStyle/>
          <a:p>
            <a:pPr>
              <a:spcBef>
                <a:spcPct val="50000"/>
              </a:spcBef>
            </a:pPr>
            <a:r>
              <a:rPr lang="zh-CN" altLang="en-US" sz="2000" dirty="0">
                <a:ln w="11430"/>
                <a:solidFill>
                  <a:srgbClr val="F39801"/>
                </a:solidFill>
                <a:effectLst>
                  <a:glow>
                    <a:schemeClr val="accent1">
                      <a:alpha val="40000"/>
                    </a:schemeClr>
                  </a:glow>
                </a:effectLst>
                <a:latin typeface="微软雅黑" panose="020B0503020204020204" pitchFamily="34" charset="-122"/>
                <a:ea typeface="微软雅黑" panose="020B0503020204020204" pitchFamily="34" charset="-122"/>
                <a:sym typeface="Wingdings" panose="05000000000000000000"/>
              </a:rPr>
              <a:t></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Merge()</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：一次</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二路归并，将</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两个相邻的有序子序列归并为一个有序序列</a:t>
            </a:r>
            <a:endPar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灯片编号占位符 15"/>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2" name="Rectangle 7" descr="信纸">
            <a:hlinkClick r:id="" action="ppaction://hlinkshowjump?jump=nextslide"/>
          </p:cNvPr>
          <p:cNvSpPr>
            <a:spLocks noChangeArrowheads="1"/>
          </p:cNvSpPr>
          <p:nvPr/>
        </p:nvSpPr>
        <p:spPr bwMode="auto">
          <a:xfrm>
            <a:off x="191344" y="988901"/>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7" name="TextBox 3"/>
          <p:cNvSpPr txBox="1"/>
          <p:nvPr/>
        </p:nvSpPr>
        <p:spPr>
          <a:xfrm>
            <a:off x="0" y="76771"/>
            <a:ext cx="3240360"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a:off x="1007218" y="3841234"/>
            <a:ext cx="3810000" cy="451485"/>
          </a:xfrm>
          <a:prstGeom prst="rect">
            <a:avLst/>
          </a:prstGeom>
          <a:solidFill>
            <a:srgbClr val="F19903"/>
          </a:solidFill>
          <a:ln w="9525">
            <a:noFill/>
            <a:miter lim="800000"/>
          </a:ln>
          <a:effectLst/>
        </p:spPr>
        <p:txBody>
          <a:bodyPr lIns="90000" tIns="46800" rIns="90000" bIns="46800" anchor="ctr">
            <a:spAutoFit/>
          </a:bodyPr>
          <a:lstStyle/>
          <a:p>
            <a:pPr algn="ctr">
              <a:lnSpc>
                <a:spcPts val="2800"/>
              </a:lnSpc>
            </a:pP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有序子序列 </a:t>
            </a:r>
            <a:r>
              <a:rPr kumimoji="1"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low..mid</a:t>
            </a:r>
            <a:r>
              <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52981" y="3733554"/>
            <a:ext cx="2672274" cy="26722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500" fill="hold"/>
                                        <p:tgtEl>
                                          <p:spTgt spid="15"/>
                                        </p:tgtEl>
                                        <p:attrNameLst>
                                          <p:attrName>ppt_x</p:attrName>
                                        </p:attrNameLst>
                                      </p:cBhvr>
                                      <p:tavLst>
                                        <p:tav tm="0">
                                          <p:val>
                                            <p:strVal val="#ppt_x"/>
                                          </p:val>
                                        </p:tav>
                                        <p:tav tm="100000">
                                          <p:val>
                                            <p:strVal val="#ppt_x"/>
                                          </p:val>
                                        </p:tav>
                                      </p:tavLst>
                                    </p:anim>
                                    <p:anim calcmode="lin" valueType="num">
                                      <p:cBhvr additive="base">
                                        <p:cTn id="1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6802"/>
                                        </p:tgtEl>
                                        <p:attrNameLst>
                                          <p:attrName>style.visibility</p:attrName>
                                        </p:attrNameLst>
                                      </p:cBhvr>
                                      <p:to>
                                        <p:strVal val="visible"/>
                                      </p:to>
                                    </p:set>
                                    <p:anim calcmode="lin" valueType="num">
                                      <p:cBhvr additive="base">
                                        <p:cTn id="16" dur="500" fill="hold"/>
                                        <p:tgtEl>
                                          <p:spTgt spid="76802"/>
                                        </p:tgtEl>
                                        <p:attrNameLst>
                                          <p:attrName>ppt_x</p:attrName>
                                        </p:attrNameLst>
                                      </p:cBhvr>
                                      <p:tavLst>
                                        <p:tav tm="0">
                                          <p:val>
                                            <p:strVal val="#ppt_x"/>
                                          </p:val>
                                        </p:tav>
                                        <p:tav tm="100000">
                                          <p:val>
                                            <p:strVal val="#ppt_x"/>
                                          </p:val>
                                        </p:tav>
                                      </p:tavLst>
                                    </p:anim>
                                    <p:anim calcmode="lin" valueType="num">
                                      <p:cBhvr additive="base">
                                        <p:cTn id="17" dur="500" fill="hold"/>
                                        <p:tgtEl>
                                          <p:spTgt spid="7680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6806"/>
                                        </p:tgtEl>
                                        <p:attrNameLst>
                                          <p:attrName>style.visibility</p:attrName>
                                        </p:attrNameLst>
                                      </p:cBhvr>
                                      <p:to>
                                        <p:strVal val="visible"/>
                                      </p:to>
                                    </p:set>
                                    <p:animEffect transition="in" filter="fade">
                                      <p:cBhvr>
                                        <p:cTn id="38" dur="1000"/>
                                        <p:tgtEl>
                                          <p:spTgt spid="76806"/>
                                        </p:tgtEl>
                                      </p:cBhvr>
                                    </p:animEffect>
                                    <p:anim calcmode="lin" valueType="num">
                                      <p:cBhvr>
                                        <p:cTn id="39" dur="1000" fill="hold"/>
                                        <p:tgtEl>
                                          <p:spTgt spid="76806"/>
                                        </p:tgtEl>
                                        <p:attrNameLst>
                                          <p:attrName>ppt_x</p:attrName>
                                        </p:attrNameLst>
                                      </p:cBhvr>
                                      <p:tavLst>
                                        <p:tav tm="0">
                                          <p:val>
                                            <p:strVal val="#ppt_x"/>
                                          </p:val>
                                        </p:tav>
                                        <p:tav tm="100000">
                                          <p:val>
                                            <p:strVal val="#ppt_x"/>
                                          </p:val>
                                        </p:tav>
                                      </p:tavLst>
                                    </p:anim>
                                    <p:anim calcmode="lin" valueType="num">
                                      <p:cBhvr>
                                        <p:cTn id="40" dur="1000" fill="hold"/>
                                        <p:tgtEl>
                                          <p:spTgt spid="7680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0-#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6804"/>
                                        </p:tgtEl>
                                        <p:attrNameLst>
                                          <p:attrName>style.visibility</p:attrName>
                                        </p:attrNameLst>
                                      </p:cBhvr>
                                      <p:to>
                                        <p:strVal val="visible"/>
                                      </p:to>
                                    </p:set>
                                    <p:anim calcmode="lin" valueType="num">
                                      <p:cBhvr additive="base">
                                        <p:cTn id="49" dur="500" fill="hold"/>
                                        <p:tgtEl>
                                          <p:spTgt spid="76804"/>
                                        </p:tgtEl>
                                        <p:attrNameLst>
                                          <p:attrName>ppt_x</p:attrName>
                                        </p:attrNameLst>
                                      </p:cBhvr>
                                      <p:tavLst>
                                        <p:tav tm="0">
                                          <p:val>
                                            <p:strVal val="#ppt_x"/>
                                          </p:val>
                                        </p:tav>
                                        <p:tav tm="100000">
                                          <p:val>
                                            <p:strVal val="#ppt_x"/>
                                          </p:val>
                                        </p:tav>
                                      </p:tavLst>
                                    </p:anim>
                                    <p:anim calcmode="lin" valueType="num">
                                      <p:cBhvr additive="base">
                                        <p:cTn id="50" dur="500" fill="hold"/>
                                        <p:tgtEl>
                                          <p:spTgt spid="76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ldLvl="0" animBg="1"/>
      <p:bldP spid="76804" grpId="0" animBg="1"/>
      <p:bldP spid="76806" grpId="0" bldLvl="0" animBg="1"/>
      <p:bldP spid="9" grpId="0" animBg="1"/>
      <p:bldP spid="11" grpId="0"/>
      <p:bldP spid="13" grpId="0" animBg="1"/>
      <p:bldP spid="15" grpId="0" bldLvl="0" animBg="1"/>
      <p:bldP spid="12" grpId="0"/>
      <p:bldP spid="1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767408" y="1539954"/>
            <a:ext cx="7986738" cy="4375785"/>
          </a:xfrm>
          <a:prstGeom prst="rect">
            <a:avLst/>
          </a:prstGeom>
          <a:noFill/>
          <a:ln w="31750">
            <a:solidFill>
              <a:srgbClr val="F19903"/>
            </a:solid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wrap="square" lIns="180000" tIns="180000" bIns="180000">
            <a:spAutoFit/>
          </a:bodyPr>
          <a:lstStyle/>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voidRecType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low</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mid</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high)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RecType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*R1;</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=low</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j=mid+1</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k=0;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//k</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是</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R1</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的下标，</a:t>
            </a:r>
            <a:r>
              <a:rPr kumimoji="1" lang="en-US" altLang="zh-CN" sz="1800" dirty="0" err="1">
                <a:solidFill>
                  <a:srgbClr val="00B0F0"/>
                </a:solidFill>
                <a:latin typeface="微软雅黑" panose="020B0503020204020204" pitchFamily="34" charset="-122"/>
                <a:ea typeface="微软雅黑" panose="020B0503020204020204" pitchFamily="34" charset="-122"/>
                <a:cs typeface="Consolas" panose="020B0609020204030204" pitchFamily="49" charset="0"/>
              </a:rPr>
              <a:t>i</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j</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分别为第</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段的下标</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R1=(</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RecType</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*)malloc((high-low+1)*</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sizeof</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RecType</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while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&lt;=mid &amp;&amp; j&lt;=high)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if (R[</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].key&lt;=R[j].key)  </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将第</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段中的元素放入</a:t>
            </a:r>
            <a:r>
              <a:rPr kumimoji="1" lang="en-US" altLang="zh-CN" sz="1800" dirty="0" err="1">
                <a:solidFill>
                  <a:srgbClr val="00B0F0"/>
                </a:solidFill>
                <a:latin typeface="微软雅黑" panose="020B0503020204020204" pitchFamily="34" charset="-122"/>
                <a:ea typeface="微软雅黑" panose="020B0503020204020204" pitchFamily="34" charset="-122"/>
                <a:cs typeface="Consolas" panose="020B0609020204030204" pitchFamily="49" charset="0"/>
              </a:rPr>
              <a:t>R1</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中</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zh-CN" altLang="en-US"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R1[k]=R[</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将第</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段中的元素放入</a:t>
            </a:r>
            <a:r>
              <a:rPr kumimoji="1" lang="en-US" altLang="zh-CN" sz="1800" dirty="0" err="1">
                <a:solidFill>
                  <a:srgbClr val="00B0F0"/>
                </a:solidFill>
                <a:latin typeface="微软雅黑" panose="020B0503020204020204" pitchFamily="34" charset="-122"/>
                <a:ea typeface="微软雅黑" panose="020B0503020204020204" pitchFamily="34" charset="-122"/>
                <a:cs typeface="Consolas" panose="020B0609020204030204" pitchFamily="49" charset="0"/>
              </a:rPr>
              <a:t>R1</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中</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zh-CN" altLang="en-US"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R1[k]=R[j];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  }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1" name="组合 10"/>
          <p:cNvGrpSpPr/>
          <p:nvPr/>
        </p:nvGrpSpPr>
        <p:grpSpPr>
          <a:xfrm>
            <a:off x="3244750" y="3567034"/>
            <a:ext cx="3643338" cy="2870714"/>
            <a:chOff x="3986932" y="3643314"/>
            <a:chExt cx="3643338" cy="2870714"/>
          </a:xfrm>
        </p:grpSpPr>
        <p:sp>
          <p:nvSpPr>
            <p:cNvPr id="7" name="TextBox 6"/>
            <p:cNvSpPr txBox="1"/>
            <p:nvPr/>
          </p:nvSpPr>
          <p:spPr>
            <a:xfrm>
              <a:off x="3986932" y="6115248"/>
              <a:ext cx="3643338" cy="39878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空间复杂度为</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O(high-low+1)</a:t>
              </a:r>
              <a:endPar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0" name="直接连接符 9"/>
            <p:cNvCxnSpPr/>
            <p:nvPr/>
          </p:nvCxnSpPr>
          <p:spPr>
            <a:xfrm rot="16200000" flipH="1">
              <a:off x="4522717" y="4929198"/>
              <a:ext cx="2571768"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sp>
        <p:nvSpPr>
          <p:cNvPr id="12" name="灯片编号占位符 11"/>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8" name="TextBox 3"/>
          <p:cNvSpPr txBox="1"/>
          <p:nvPr/>
        </p:nvSpPr>
        <p:spPr>
          <a:xfrm>
            <a:off x="0" y="90498"/>
            <a:ext cx="3244750"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9" name="Rectangle 7" descr="信纸">
            <a:hlinkClick r:id="" action="ppaction://hlinkshowjump?jump=nextslide"/>
          </p:cNvPr>
          <p:cNvSpPr>
            <a:spLocks noChangeArrowheads="1"/>
          </p:cNvSpPr>
          <p:nvPr/>
        </p:nvSpPr>
        <p:spPr bwMode="auto">
          <a:xfrm>
            <a:off x="191344" y="938046"/>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767408" y="1539954"/>
            <a:ext cx="7986738" cy="4380000"/>
          </a:xfrm>
          <a:prstGeom prst="rect">
            <a:avLst/>
          </a:prstGeom>
          <a:noFill/>
          <a:ln>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40216" y="2059078"/>
            <a:ext cx="4380000" cy="43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4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623392" y="2127317"/>
            <a:ext cx="8286807" cy="3693160"/>
          </a:xfrm>
          <a:prstGeom prst="rect">
            <a:avLst/>
          </a:prstGeom>
          <a:solidFill>
            <a:schemeClr val="bg1">
              <a:lumMod val="95000"/>
            </a:schemeClr>
          </a:solidFill>
          <a:ln>
            <a:solidFill>
              <a:srgbClr val="F19903"/>
            </a:solid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wrap="square" lIns="216000" tIns="180000" bIns="180000">
            <a:spAutoFit/>
          </a:bodyPr>
          <a:lstStyle/>
          <a:p>
            <a:pPr algn="just">
              <a:lnSpc>
                <a:spcPts val="2600"/>
              </a:lnSpc>
              <a:spcBef>
                <a:spcPts val="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while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&lt;=mid)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将第</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段余下部分复制到</a:t>
            </a:r>
            <a:r>
              <a:rPr kumimoji="1" lang="en-US" altLang="zh-CN" sz="1800" dirty="0" err="1">
                <a:solidFill>
                  <a:srgbClr val="00B0F0"/>
                </a:solidFill>
                <a:latin typeface="微软雅黑" panose="020B0503020204020204" pitchFamily="34" charset="-122"/>
                <a:ea typeface="微软雅黑" panose="020B0503020204020204" pitchFamily="34" charset="-122"/>
                <a:cs typeface="Consolas" panose="020B0609020204030204" pitchFamily="49" charset="0"/>
              </a:rPr>
              <a:t>R1</a:t>
            </a:r>
            <a:endPar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600"/>
              </a:lnSpc>
              <a:spcBef>
                <a:spcPts val="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R1[k]=R[</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600"/>
              </a:lnSpc>
              <a:spcBef>
                <a:spcPts val="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while (j&lt;=high)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将第</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段余下部分复制到</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R1</a:t>
            </a:r>
            <a:endPar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600"/>
              </a:lnSpc>
              <a:spcBef>
                <a:spcPts val="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R1[k]=R[j];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600"/>
              </a:lnSpc>
              <a:spcBef>
                <a:spcPts val="0"/>
              </a:spcBef>
            </a:pPr>
            <a:endPar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600"/>
              </a:lnSpc>
              <a:spcBef>
                <a:spcPts val="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for (k=0</a:t>
            </a:r>
            <a:r>
              <a:rPr kumimoji="1"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low;i</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&lt;=</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high;k</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将</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R1</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复制回</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中</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600"/>
              </a:lnSpc>
              <a:spcBef>
                <a:spcPts val="0"/>
              </a:spcBef>
            </a:pPr>
            <a:r>
              <a:rPr kumimoji="1" lang="zh-CN" altLang="en-US"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]=R1[k];</a:t>
            </a:r>
            <a:endParaRPr kumimoji="1"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600"/>
              </a:lnSpc>
              <a:spcBef>
                <a:spcPts val="0"/>
              </a:spcBef>
            </a:pPr>
            <a:endPar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600"/>
              </a:lnSpc>
              <a:spcBef>
                <a:spcPts val="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free(R1);</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600"/>
              </a:lnSpc>
              <a:spcBef>
                <a:spcPts val="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800" b="0" dirty="0">
              <a:solidFill>
                <a:srgbClr val="1000E4"/>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灯片编号占位符 4"/>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4" name="TextBox 3"/>
          <p:cNvSpPr txBox="1"/>
          <p:nvPr/>
        </p:nvSpPr>
        <p:spPr>
          <a:xfrm>
            <a:off x="0" y="111679"/>
            <a:ext cx="3359696"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6" name="Rectangle 7" descr="信纸">
            <a:hlinkClick r:id="" action="ppaction://hlinkshowjump?jump=nextslide"/>
          </p:cNvPr>
          <p:cNvSpPr>
            <a:spLocks noChangeArrowheads="1"/>
          </p:cNvSpPr>
          <p:nvPr/>
        </p:nvSpPr>
        <p:spPr bwMode="auto">
          <a:xfrm>
            <a:off x="191344" y="1012462"/>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623392" y="2127317"/>
            <a:ext cx="8286807" cy="3672408"/>
          </a:xfrm>
          <a:prstGeom prst="rect">
            <a:avLst/>
          </a:prstGeom>
          <a:noFill/>
          <a:ln>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72264" y="2125681"/>
            <a:ext cx="4077072" cy="4077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86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514768" y="2056709"/>
            <a:ext cx="8741778" cy="2440940"/>
          </a:xfrm>
          <a:prstGeom prst="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wrap="square" lIns="180000" tIns="144000" bIns="144000">
            <a:spAutoFit/>
          </a:bodyPr>
          <a:lstStyle/>
          <a:p>
            <a:pPr algn="just">
              <a:lnSpc>
                <a:spcPts val="2400"/>
              </a:lnSpc>
              <a:spcBef>
                <a:spcPts val="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MergePass</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RecType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length</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400"/>
              </a:lnSpc>
              <a:spcBef>
                <a:spcPts val="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400"/>
              </a:lnSpc>
              <a:spcBef>
                <a:spcPts val="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for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=0;i+2*length-1&lt;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=i+2*length)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归并</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length</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长的两相邻子表</a:t>
            </a:r>
            <a:r>
              <a:rPr kumimoji="1" lang="zh-CN" altLang="en-US"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400"/>
              </a:lnSpc>
              <a:spcBef>
                <a:spcPts val="0"/>
              </a:spcBef>
            </a:pP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Merge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i+length-1</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i+2*length-1);</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400"/>
              </a:lnSpc>
              <a:spcBef>
                <a:spcPts val="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if (i+length-1&lt;n-1) </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余下两个子表，后者长度小于</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length</a:t>
            </a:r>
            <a:endPar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400"/>
              </a:lnSpc>
              <a:spcBef>
                <a:spcPts val="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i+length-1</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 </a:t>
            </a:r>
            <a:r>
              <a:rPr kumimoji="1" lang="en-US" altLang="zh-CN"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归并这两个子表</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400"/>
              </a:lnSpc>
              <a:spcBef>
                <a:spcPts val="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891" name="Text Box 3"/>
          <p:cNvSpPr txBox="1">
            <a:spLocks noChangeArrowheads="1"/>
          </p:cNvSpPr>
          <p:nvPr/>
        </p:nvSpPr>
        <p:spPr bwMode="auto">
          <a:xfrm>
            <a:off x="556249" y="1436394"/>
            <a:ext cx="6962794" cy="450850"/>
          </a:xfrm>
          <a:prstGeom prst="rect">
            <a:avLst/>
          </a:prstGeom>
          <a:ln w="31750">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a:spAutoFit/>
          </a:bodyPr>
          <a:lstStyle/>
          <a:p>
            <a:pPr marL="457200" indent="-457200">
              <a:spcBef>
                <a:spcPct val="50000"/>
              </a:spcBef>
            </a:pPr>
            <a:r>
              <a:rPr kumimoji="1" lang="en-US" altLang="zh-CN"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一趟二</a:t>
            </a:r>
            <a:r>
              <a:rPr kumimoji="1"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MergePass</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：路归并（</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段长度为</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length </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
          <p:cNvGrpSpPr/>
          <p:nvPr/>
        </p:nvGrpSpPr>
        <p:grpSpPr>
          <a:xfrm>
            <a:off x="1093281" y="4485547"/>
            <a:ext cx="6758035" cy="2234897"/>
            <a:chOff x="742923" y="3764839"/>
            <a:chExt cx="6758035" cy="2234897"/>
          </a:xfrm>
        </p:grpSpPr>
        <p:grpSp>
          <p:nvGrpSpPr>
            <p:cNvPr id="78" name="组合 77"/>
            <p:cNvGrpSpPr/>
            <p:nvPr/>
          </p:nvGrpSpPr>
          <p:grpSpPr>
            <a:xfrm>
              <a:off x="2786050" y="3947702"/>
              <a:ext cx="3071834" cy="2051410"/>
              <a:chOff x="5857884" y="3786190"/>
              <a:chExt cx="3071834" cy="2051410"/>
            </a:xfrm>
          </p:grpSpPr>
          <p:grpSp>
            <p:nvGrpSpPr>
              <p:cNvPr id="72" name="组合 71"/>
              <p:cNvGrpSpPr/>
              <p:nvPr/>
            </p:nvGrpSpPr>
            <p:grpSpPr>
              <a:xfrm>
                <a:off x="5857884" y="4233397"/>
                <a:ext cx="2857520" cy="1604203"/>
                <a:chOff x="5857884" y="4233397"/>
                <a:chExt cx="2857520" cy="1604203"/>
              </a:xfrm>
            </p:grpSpPr>
            <p:sp>
              <p:nvSpPr>
                <p:cNvPr id="55" name="TextBox 54"/>
                <p:cNvSpPr txBox="1"/>
                <p:nvPr/>
              </p:nvSpPr>
              <p:spPr>
                <a:xfrm>
                  <a:off x="5857884" y="4714884"/>
                  <a:ext cx="571504" cy="460375"/>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p:txBody>
            </p:sp>
            <p:sp>
              <p:nvSpPr>
                <p:cNvPr id="56" name="矩形 55"/>
                <p:cNvSpPr/>
                <p:nvPr/>
              </p:nvSpPr>
              <p:spPr>
                <a:xfrm>
                  <a:off x="6400813" y="4817043"/>
                  <a:ext cx="1143008" cy="3571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7" name="TextBox 56"/>
                <p:cNvSpPr txBox="1"/>
                <p:nvPr/>
              </p:nvSpPr>
              <p:spPr>
                <a:xfrm>
                  <a:off x="6286512" y="4233397"/>
                  <a:ext cx="357190" cy="337185"/>
                </a:xfrm>
                <a:prstGeom prst="rect">
                  <a:avLst/>
                </a:prstGeom>
                <a:noFill/>
              </p:spPr>
              <p:txBody>
                <a:bodyPr wrap="square" rtlCol="0">
                  <a:spAutoFit/>
                </a:bodyPr>
                <a:lstStyle/>
                <a:p>
                  <a:r>
                    <a:rPr lang="en-US" altLang="zh-CN" sz="16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endParaRPr lang="en-US" altLang="zh-CN" sz="1600" i="1">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TextBox 57"/>
                <p:cNvSpPr txBox="1"/>
                <p:nvPr/>
              </p:nvSpPr>
              <p:spPr>
                <a:xfrm>
                  <a:off x="7186630" y="4233397"/>
                  <a:ext cx="1528773" cy="337185"/>
                </a:xfrm>
                <a:prstGeom prst="rect">
                  <a:avLst/>
                </a:prstGeom>
                <a:noFill/>
              </p:spPr>
              <p:txBody>
                <a:bodyPr wrap="square" rtlCol="0">
                  <a:spAutoFit/>
                </a:bodyPr>
                <a:lstStyle/>
                <a:p>
                  <a:r>
                    <a:rPr lang="en-US" altLang="zh-CN" sz="16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+length-1</a:t>
                  </a:r>
                  <a:endParaRPr lang="zh-CN" altLang="en-US"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矩形 58"/>
                <p:cNvSpPr/>
                <p:nvPr/>
              </p:nvSpPr>
              <p:spPr>
                <a:xfrm>
                  <a:off x="7543821" y="4817043"/>
                  <a:ext cx="885831" cy="3571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60" name="直接连接符 59"/>
                <p:cNvCxnSpPr/>
                <p:nvPr/>
              </p:nvCxnSpPr>
              <p:spPr>
                <a:xfrm rot="16200000" flipH="1">
                  <a:off x="6331756" y="4709885"/>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16200000" flipH="1">
                  <a:off x="7365226" y="4709886"/>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500826" y="5500702"/>
                  <a:ext cx="1000132" cy="336898"/>
                </a:xfrm>
                <a:prstGeom prst="rect">
                  <a:avLst/>
                </a:prstGeom>
                <a:noFill/>
              </p:spPr>
              <p:txBody>
                <a:bodyPr wrap="square" rtlCol="0">
                  <a:spAutoFit/>
                </a:bodyPr>
                <a:lstStyle/>
                <a:p>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length</a:t>
                  </a:r>
                  <a:endPar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4" name="TextBox 63"/>
                <p:cNvSpPr txBox="1"/>
                <p:nvPr/>
              </p:nvSpPr>
              <p:spPr>
                <a:xfrm>
                  <a:off x="8115325" y="5375226"/>
                  <a:ext cx="600079" cy="336837"/>
                </a:xfrm>
                <a:prstGeom prst="rect">
                  <a:avLst/>
                </a:prstGeom>
                <a:noFill/>
              </p:spPr>
              <p:txBody>
                <a:bodyPr wrap="square" rtlCol="0">
                  <a:spAutoFit/>
                </a:bodyPr>
                <a:lstStyle/>
                <a:p>
                  <a:r>
                    <a:rPr lang="en-US" altLang="zh-CN" sz="16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5" name="直接连接符 64"/>
                <p:cNvCxnSpPr/>
                <p:nvPr/>
              </p:nvCxnSpPr>
              <p:spPr>
                <a:xfrm rot="16200000" flipH="1">
                  <a:off x="8251057" y="5300440"/>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70" name="右大括号 69"/>
                <p:cNvSpPr/>
                <p:nvPr/>
              </p:nvSpPr>
              <p:spPr>
                <a:xfrm rot="5400000">
                  <a:off x="6893173" y="4822603"/>
                  <a:ext cx="144000" cy="1071570"/>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grpSp>
          <p:sp>
            <p:nvSpPr>
              <p:cNvPr id="75" name="TextBox 74"/>
              <p:cNvSpPr txBox="1"/>
              <p:nvPr/>
            </p:nvSpPr>
            <p:spPr>
              <a:xfrm>
                <a:off x="6500826" y="3786190"/>
                <a:ext cx="2428892" cy="336913"/>
              </a:xfrm>
              <a:prstGeom prst="rect">
                <a:avLst/>
              </a:prstGeom>
              <a:noFill/>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表示存在第</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个段</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7" name="直接连接符 76"/>
              <p:cNvCxnSpPr/>
              <p:nvPr/>
            </p:nvCxnSpPr>
            <p:spPr>
              <a:xfrm rot="5400000">
                <a:off x="7649904" y="4208747"/>
                <a:ext cx="273610"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742923" y="3764839"/>
              <a:ext cx="6758035" cy="2234897"/>
              <a:chOff x="99981" y="4103450"/>
              <a:chExt cx="6758035" cy="2234897"/>
            </a:xfrm>
          </p:grpSpPr>
          <p:grpSp>
            <p:nvGrpSpPr>
              <p:cNvPr id="68" name="组合 67"/>
              <p:cNvGrpSpPr/>
              <p:nvPr/>
            </p:nvGrpSpPr>
            <p:grpSpPr>
              <a:xfrm>
                <a:off x="99981" y="4214818"/>
                <a:ext cx="3186135" cy="2123350"/>
                <a:chOff x="242857" y="4214818"/>
                <a:chExt cx="3186135" cy="2123350"/>
              </a:xfrm>
            </p:grpSpPr>
            <p:sp>
              <p:nvSpPr>
                <p:cNvPr id="26" name="矩形 25"/>
                <p:cNvSpPr/>
                <p:nvPr/>
              </p:nvSpPr>
              <p:spPr>
                <a:xfrm>
                  <a:off x="357158" y="4798464"/>
                  <a:ext cx="1143008" cy="3571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TextBox 29"/>
                <p:cNvSpPr txBox="1"/>
                <p:nvPr/>
              </p:nvSpPr>
              <p:spPr>
                <a:xfrm>
                  <a:off x="242857" y="4214818"/>
                  <a:ext cx="357190" cy="337185"/>
                </a:xfrm>
                <a:prstGeom prst="rect">
                  <a:avLst/>
                </a:prstGeom>
                <a:noFill/>
              </p:spPr>
              <p:txBody>
                <a:bodyPr wrap="square" rtlCol="0">
                  <a:spAutoFit/>
                </a:bodyPr>
                <a:lstStyle/>
                <a:p>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TextBox 30"/>
                <p:cNvSpPr txBox="1"/>
                <p:nvPr/>
              </p:nvSpPr>
              <p:spPr>
                <a:xfrm>
                  <a:off x="1142976" y="4214818"/>
                  <a:ext cx="1285884" cy="337185"/>
                </a:xfrm>
                <a:prstGeom prst="rect">
                  <a:avLst/>
                </a:prstGeom>
                <a:noFill/>
              </p:spPr>
              <p:txBody>
                <a:bodyPr wrap="square" rtlCol="0">
                  <a:spAutoFit/>
                </a:bodyPr>
                <a:lstStyle/>
                <a:p>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length-1</a:t>
                  </a:r>
                  <a:endPar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矩形 31"/>
                <p:cNvSpPr/>
                <p:nvPr/>
              </p:nvSpPr>
              <p:spPr>
                <a:xfrm>
                  <a:off x="1500166" y="4798464"/>
                  <a:ext cx="1143008" cy="3571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34" name="直接连接符 33"/>
                <p:cNvCxnSpPr/>
                <p:nvPr/>
              </p:nvCxnSpPr>
              <p:spPr>
                <a:xfrm rot="16200000" flipH="1">
                  <a:off x="288101" y="4691306"/>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6200000" flipH="1">
                  <a:off x="1321571" y="4691307"/>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16200000" flipH="1">
                  <a:off x="1464447" y="5272337"/>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28662" y="5357826"/>
                  <a:ext cx="1000132" cy="337185"/>
                </a:xfrm>
                <a:prstGeom prst="rect">
                  <a:avLst/>
                </a:prstGeom>
                <a:noFill/>
              </p:spPr>
              <p:txBody>
                <a:bodyPr wrap="square" rtlCol="0">
                  <a:spAutoFit/>
                </a:bodyPr>
                <a:lstStyle/>
                <a:p>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length</a:t>
                  </a:r>
                  <a:endPar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TextBox 37"/>
                <p:cNvSpPr txBox="1"/>
                <p:nvPr/>
              </p:nvSpPr>
              <p:spPr>
                <a:xfrm>
                  <a:off x="1928794" y="5357826"/>
                  <a:ext cx="1500198" cy="337185"/>
                </a:xfrm>
                <a:prstGeom prst="rect">
                  <a:avLst/>
                </a:prstGeom>
                <a:noFill/>
              </p:spPr>
              <p:txBody>
                <a:bodyPr wrap="square" rtlCol="0">
                  <a:spAutoFit/>
                </a:bodyPr>
                <a:lstStyle/>
                <a:p>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2length-1</a:t>
                  </a:r>
                  <a:endPar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9" name="直接连接符 38"/>
                <p:cNvCxnSpPr/>
                <p:nvPr/>
              </p:nvCxnSpPr>
              <p:spPr>
                <a:xfrm rot="16200000" flipH="1">
                  <a:off x="2483629" y="5281861"/>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右大括号 39"/>
                <p:cNvSpPr/>
                <p:nvPr/>
              </p:nvSpPr>
              <p:spPr>
                <a:xfrm rot="5400000">
                  <a:off x="1464447" y="4834183"/>
                  <a:ext cx="142876" cy="2214578"/>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41" name="TextBox 40"/>
                <p:cNvSpPr txBox="1"/>
                <p:nvPr/>
              </p:nvSpPr>
              <p:spPr>
                <a:xfrm>
                  <a:off x="1000100" y="5970047"/>
                  <a:ext cx="1071570" cy="368121"/>
                </a:xfrm>
                <a:prstGeom prst="rect">
                  <a:avLst/>
                </a:prstGeom>
                <a:noFill/>
              </p:spPr>
              <p:txBody>
                <a:bodyPr wrap="square" rtlCol="0">
                  <a:spAutoFit/>
                </a:bodyPr>
                <a:lstStyle/>
                <a:p>
                  <a:r>
                    <a:rPr lang="en-US" altLang="zh-CN" sz="1800">
                      <a:solidFill>
                        <a:srgbClr val="008000"/>
                      </a:solidFill>
                      <a:latin typeface="微软雅黑" panose="020B0503020204020204" pitchFamily="34" charset="-122"/>
                      <a:ea typeface="微软雅黑" panose="020B0503020204020204" pitchFamily="34" charset="-122"/>
                      <a:cs typeface="Consolas" panose="020B0609020204030204" pitchFamily="49" charset="0"/>
                    </a:rPr>
                    <a:t>2length</a:t>
                  </a:r>
                  <a:endParaRPr lang="en-US" altLang="zh-CN" sz="180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69" name="组合 68"/>
              <p:cNvGrpSpPr/>
              <p:nvPr/>
            </p:nvGrpSpPr>
            <p:grpSpPr>
              <a:xfrm>
                <a:off x="3089522" y="4103450"/>
                <a:ext cx="3125552" cy="2234897"/>
                <a:chOff x="3375274" y="4103450"/>
                <a:chExt cx="3125552" cy="2234897"/>
              </a:xfrm>
            </p:grpSpPr>
            <p:sp>
              <p:nvSpPr>
                <p:cNvPr id="42" name="矩形 41"/>
                <p:cNvSpPr/>
                <p:nvPr/>
              </p:nvSpPr>
              <p:spPr>
                <a:xfrm>
                  <a:off x="3471855" y="4798464"/>
                  <a:ext cx="1143008" cy="3571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3" name="TextBox 42"/>
                <p:cNvSpPr txBox="1"/>
                <p:nvPr/>
              </p:nvSpPr>
              <p:spPr>
                <a:xfrm>
                  <a:off x="3375274" y="4135187"/>
                  <a:ext cx="357190" cy="337185"/>
                </a:xfrm>
                <a:prstGeom prst="rect">
                  <a:avLst/>
                </a:prstGeom>
                <a:noFill/>
              </p:spPr>
              <p:txBody>
                <a:bodyPr wrap="square" rtlCol="0">
                  <a:spAutoFit/>
                </a:bodyPr>
                <a:lstStyle/>
                <a:p>
                  <a:r>
                    <a:rPr lang="en-US" altLang="zh-CN" sz="16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endParaRPr lang="en-US" altLang="zh-CN" sz="16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Box 43"/>
                <p:cNvSpPr txBox="1"/>
                <p:nvPr/>
              </p:nvSpPr>
              <p:spPr>
                <a:xfrm>
                  <a:off x="4226183" y="4103450"/>
                  <a:ext cx="1528773" cy="337185"/>
                </a:xfrm>
                <a:prstGeom prst="rect">
                  <a:avLst/>
                </a:prstGeom>
                <a:noFill/>
              </p:spPr>
              <p:txBody>
                <a:bodyPr wrap="square" rtlCol="0">
                  <a:spAutoFit/>
                </a:bodyPr>
                <a:lstStyle/>
                <a:p>
                  <a:r>
                    <a:rPr lang="en-US" altLang="zh-CN" sz="16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+length-1</a:t>
                  </a:r>
                  <a:endParaRPr lang="zh-CN" altLang="en-US"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矩形 44"/>
                <p:cNvSpPr/>
                <p:nvPr/>
              </p:nvSpPr>
              <p:spPr>
                <a:xfrm>
                  <a:off x="4614863" y="4798464"/>
                  <a:ext cx="1143008" cy="3571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46" name="直接连接符 45"/>
                <p:cNvCxnSpPr/>
                <p:nvPr/>
              </p:nvCxnSpPr>
              <p:spPr>
                <a:xfrm rot="16200000" flipH="1">
                  <a:off x="3402798" y="4691306"/>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6200000" flipH="1">
                  <a:off x="4436268" y="4691307"/>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6200000" flipH="1">
                  <a:off x="4579144" y="5272337"/>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86182" y="5357826"/>
                  <a:ext cx="1214446" cy="337185"/>
                </a:xfrm>
                <a:prstGeom prst="rect">
                  <a:avLst/>
                </a:prstGeom>
                <a:noFill/>
              </p:spPr>
              <p:txBody>
                <a:bodyPr wrap="square" rtlCol="0">
                  <a:spAutoFit/>
                </a:bodyPr>
                <a:lstStyle/>
                <a:p>
                  <a:r>
                    <a:rPr lang="en-US" altLang="zh-CN" sz="16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+length</a:t>
                  </a:r>
                  <a:endParaRPr lang="zh-CN" altLang="en-US"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TextBox 49"/>
                <p:cNvSpPr txBox="1"/>
                <p:nvPr/>
              </p:nvSpPr>
              <p:spPr>
                <a:xfrm>
                  <a:off x="5000628" y="5357826"/>
                  <a:ext cx="1500198" cy="337185"/>
                </a:xfrm>
                <a:prstGeom prst="rect">
                  <a:avLst/>
                </a:prstGeom>
                <a:noFill/>
              </p:spPr>
              <p:txBody>
                <a:bodyPr wrap="square" rtlCol="0">
                  <a:spAutoFit/>
                </a:bodyPr>
                <a:lstStyle/>
                <a:p>
                  <a:r>
                    <a:rPr lang="en-US" altLang="zh-CN" sz="16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+2length-1</a:t>
                  </a:r>
                  <a:endParaRPr lang="zh-CN" altLang="en-US"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1" name="直接连接符 50"/>
                <p:cNvCxnSpPr/>
                <p:nvPr/>
              </p:nvCxnSpPr>
              <p:spPr>
                <a:xfrm rot="16200000" flipH="1">
                  <a:off x="5598326" y="5281861"/>
                  <a:ext cx="214314"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52" name="右大括号 51"/>
                <p:cNvSpPr/>
                <p:nvPr/>
              </p:nvSpPr>
              <p:spPr>
                <a:xfrm rot="5400000">
                  <a:off x="4579144" y="4834183"/>
                  <a:ext cx="142876" cy="2214578"/>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53" name="TextBox 52"/>
                <p:cNvSpPr txBox="1"/>
                <p:nvPr/>
              </p:nvSpPr>
              <p:spPr>
                <a:xfrm>
                  <a:off x="4114797" y="5970047"/>
                  <a:ext cx="1071570" cy="368300"/>
                </a:xfrm>
                <a:prstGeom prst="rect">
                  <a:avLst/>
                </a:prstGeom>
                <a:noFill/>
              </p:spPr>
              <p:txBody>
                <a:bodyPr wrap="square" rtlCol="0">
                  <a:spAutoFit/>
                </a:bodyPr>
                <a:lstStyle/>
                <a:p>
                  <a:r>
                    <a:rPr lang="en-US" altLang="zh-CN" sz="1800">
                      <a:solidFill>
                        <a:srgbClr val="008000"/>
                      </a:solidFill>
                      <a:latin typeface="微软雅黑" panose="020B0503020204020204" pitchFamily="34" charset="-122"/>
                      <a:ea typeface="微软雅黑" panose="020B0503020204020204" pitchFamily="34" charset="-122"/>
                      <a:cs typeface="Consolas" panose="020B0609020204030204" pitchFamily="49" charset="0"/>
                    </a:rPr>
                    <a:t>2length</a:t>
                  </a:r>
                  <a:endParaRPr lang="en-US" altLang="zh-CN" sz="180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54" name="TextBox 53"/>
              <p:cNvSpPr txBox="1"/>
              <p:nvPr/>
            </p:nvSpPr>
            <p:spPr>
              <a:xfrm>
                <a:off x="2571736" y="4714884"/>
                <a:ext cx="571504" cy="460375"/>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p:txBody>
          </p:sp>
          <p:sp>
            <p:nvSpPr>
              <p:cNvPr id="79" name="TextBox 78"/>
              <p:cNvSpPr txBox="1"/>
              <p:nvPr/>
            </p:nvSpPr>
            <p:spPr>
              <a:xfrm>
                <a:off x="6357950" y="5335636"/>
                <a:ext cx="500066" cy="645160"/>
              </a:xfrm>
              <a:prstGeom prst="rect">
                <a:avLst/>
              </a:prstGeom>
              <a:noFill/>
            </p:spPr>
            <p:txBody>
              <a:bodyPr wrap="square" rtlCol="0">
                <a:spAutoFit/>
              </a:bodyP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en-US"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1" name="直接连接符 80"/>
              <p:cNvCxnSpPr/>
              <p:nvPr/>
            </p:nvCxnSpPr>
            <p:spPr>
              <a:xfrm flipV="1">
                <a:off x="6101240" y="5520798"/>
                <a:ext cx="285752"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grpSp>
      </p:grpSp>
      <p:sp>
        <p:nvSpPr>
          <p:cNvPr id="66" name="灯片编号占位符 65"/>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74" name="TextBox 3"/>
          <p:cNvSpPr txBox="1"/>
          <p:nvPr/>
        </p:nvSpPr>
        <p:spPr>
          <a:xfrm>
            <a:off x="-7932" y="99402"/>
            <a:ext cx="3144340"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76" name="Rectangle 7" descr="信纸">
            <a:hlinkClick r:id="" action="ppaction://hlinkshowjump?jump=nextslide"/>
          </p:cNvPr>
          <p:cNvSpPr>
            <a:spLocks noChangeArrowheads="1"/>
          </p:cNvSpPr>
          <p:nvPr/>
        </p:nvSpPr>
        <p:spPr bwMode="auto">
          <a:xfrm>
            <a:off x="155990" y="932967"/>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521083" y="2070194"/>
            <a:ext cx="8741778" cy="2415353"/>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54854" y="2231627"/>
            <a:ext cx="3976111" cy="39761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0">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37890">
                                            <p:txEl>
                                              <p:pRg st="4" end="4"/>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789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ext Box 5"/>
          <p:cNvSpPr txBox="1">
            <a:spLocks noChangeArrowheads="1"/>
          </p:cNvSpPr>
          <p:nvPr/>
        </p:nvSpPr>
        <p:spPr bwMode="auto">
          <a:xfrm>
            <a:off x="695400" y="1747850"/>
            <a:ext cx="4929268" cy="450850"/>
          </a:xfrm>
          <a:prstGeom prst="rect">
            <a:avLst/>
          </a:prstGeom>
          <a:ln w="31750">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a:spAutoFit/>
          </a:bodyPr>
          <a:lstStyle/>
          <a:p>
            <a:pPr marL="457200" indent="-457200" algn="just">
              <a:spcBef>
                <a:spcPct val="50000"/>
              </a:spcBef>
            </a:pPr>
            <a:r>
              <a:rPr kumimoji="1" lang="en-US" altLang="zh-CN" sz="2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kumimoji="1"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1"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MergeSort</a:t>
            </a:r>
            <a:r>
              <a:rPr kumimoji="1"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：二路归并排序算法</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9" name="组合 8"/>
          <p:cNvGrpSpPr/>
          <p:nvPr/>
        </p:nvGrpSpPr>
        <p:grpSpPr>
          <a:xfrm>
            <a:off x="695400" y="2464850"/>
            <a:ext cx="6426637" cy="3319490"/>
            <a:chOff x="-184382" y="1700213"/>
            <a:chExt cx="6032514" cy="3149834"/>
          </a:xfrm>
          <a:scene3d>
            <a:camera prst="orthographicFront">
              <a:rot lat="0" lon="0" rev="0"/>
            </a:camera>
            <a:lightRig rig="chilly" dir="t">
              <a:rot lat="0" lon="0" rev="18480000"/>
            </a:lightRig>
          </a:scene3d>
        </p:grpSpPr>
        <p:sp>
          <p:nvSpPr>
            <p:cNvPr id="38914" name="Text Box 2"/>
            <p:cNvSpPr txBox="1">
              <a:spLocks noChangeArrowheads="1"/>
            </p:cNvSpPr>
            <p:nvPr/>
          </p:nvSpPr>
          <p:spPr bwMode="auto">
            <a:xfrm>
              <a:off x="-184382" y="1700213"/>
              <a:ext cx="6032514" cy="2111923"/>
            </a:xfrm>
            <a:prstGeom prst="rect">
              <a:avLst/>
            </a:prstGeom>
            <a:solidFill>
              <a:schemeClr val="bg1">
                <a:lumMod val="95000"/>
              </a:schemeClr>
            </a:solidFill>
            <a:ln>
              <a:noFill/>
            </a:ln>
            <a:effectLst/>
            <a:sp3d prstMaterial="clear">
              <a:bevelT h="63500"/>
            </a:sp3d>
          </p:spPr>
          <p:style>
            <a:lnRef idx="1">
              <a:schemeClr val="accent3"/>
            </a:lnRef>
            <a:fillRef idx="2">
              <a:schemeClr val="accent3"/>
            </a:fillRef>
            <a:effectRef idx="1">
              <a:schemeClr val="accent3"/>
            </a:effectRef>
            <a:fontRef idx="minor">
              <a:schemeClr val="dk1"/>
            </a:fontRef>
          </p:style>
          <p:txBody>
            <a:bodyPr wrap="square" lIns="180000" tIns="144000" rIns="180000" bIns="144000">
              <a:spAutoFit/>
            </a:bodyPr>
            <a:lstStyle/>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MergeSort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RecType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length;</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(length=1;length&lt;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n;length</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=2*length)</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rgbClr val="1000E4"/>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MergePass</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length</a:t>
              </a:r>
              <a:r>
                <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 name="组合 6"/>
            <p:cNvGrpSpPr/>
            <p:nvPr/>
          </p:nvGrpSpPr>
          <p:grpSpPr>
            <a:xfrm>
              <a:off x="1571604" y="3501232"/>
              <a:ext cx="1357322" cy="1348815"/>
              <a:chOff x="1571604" y="3501232"/>
              <a:chExt cx="1357322" cy="1348815"/>
            </a:xfrm>
          </p:grpSpPr>
          <p:cxnSp>
            <p:nvCxnSpPr>
              <p:cNvPr id="5" name="直接箭头连接符 4"/>
              <p:cNvCxnSpPr/>
              <p:nvPr/>
            </p:nvCxnSpPr>
            <p:spPr>
              <a:xfrm rot="5400000" flipH="1" flipV="1">
                <a:off x="1607323" y="3964785"/>
                <a:ext cx="928694" cy="1588"/>
              </a:xfrm>
              <a:prstGeom prst="straightConnector1">
                <a:avLst/>
              </a:prstGeom>
              <a:ln w="28575">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571604" y="4500570"/>
                <a:ext cx="1357322" cy="349477"/>
              </a:xfrm>
              <a:prstGeom prst="rect">
                <a:avLst/>
              </a:prstGeom>
              <a:noFill/>
            </p:spPr>
            <p:txBody>
              <a:bodyPr wrap="square" rtlCol="0">
                <a:spAutoFit/>
              </a:bodyPr>
              <a:lstStyle/>
              <a:p>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log</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2</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趟</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sp>
        <p:nvSpPr>
          <p:cNvPr id="11" name="灯片编号占位符 10"/>
          <p:cNvSpPr>
            <a:spLocks noGrp="1"/>
          </p:cNvSpPr>
          <p:nvPr>
            <p:ph type="sldNum" sz="quarter" idx="12"/>
          </p:nvPr>
        </p:nvSpPr>
        <p:spPr/>
        <p:txBody>
          <a:bodyPr/>
          <a:lstStyle/>
          <a:p>
            <a:fld id="{4B83AD97-272D-44A2-9BBC-3FA65EF94A61}" type="slidenum">
              <a:rPr lang="en-US" altLang="zh-CN" smtClean="0">
                <a:latin typeface="微软雅黑" panose="020B0503020204020204" pitchFamily="34" charset="-122"/>
                <a:ea typeface="微软雅黑" panose="020B0503020204020204" pitchFamily="34" charset="-122"/>
              </a:rPr>
            </a:fld>
            <a:r>
              <a:rPr lang="en-US" altLang="zh-CN" dirty="0">
                <a:latin typeface="微软雅黑" panose="020B0503020204020204" pitchFamily="34" charset="-122"/>
                <a:ea typeface="微软雅黑" panose="020B0503020204020204" pitchFamily="34" charset="-122"/>
              </a:rPr>
              <a:t>/39</a:t>
            </a:r>
            <a:endParaRPr lang="en-US" altLang="zh-CN" dirty="0">
              <a:latin typeface="微软雅黑" panose="020B0503020204020204" pitchFamily="34" charset="-122"/>
              <a:ea typeface="微软雅黑" panose="020B0503020204020204" pitchFamily="34" charset="-122"/>
            </a:endParaRPr>
          </a:p>
        </p:txBody>
      </p:sp>
      <p:sp>
        <p:nvSpPr>
          <p:cNvPr id="10" name="TextBox 3"/>
          <p:cNvSpPr txBox="1"/>
          <p:nvPr/>
        </p:nvSpPr>
        <p:spPr>
          <a:xfrm>
            <a:off x="0" y="98654"/>
            <a:ext cx="3215680" cy="521970"/>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sz="2800" b="0" dirty="0">
                <a:ln w="11430">
                  <a:noFill/>
                </a:ln>
                <a:solidFill>
                  <a:schemeClr val="tx1"/>
                </a:solidFill>
                <a:latin typeface="微软雅黑" panose="020B0503020204020204" pitchFamily="34" charset="-122"/>
                <a:ea typeface="微软雅黑" panose="020B0503020204020204" pitchFamily="34" charset="-122"/>
              </a:rPr>
              <a:t>  10.5  </a:t>
            </a:r>
            <a:r>
              <a:rPr lang="zh-CN" altLang="en-US" sz="2800" b="0" dirty="0">
                <a:ln w="11430">
                  <a:noFill/>
                </a:ln>
                <a:solidFill>
                  <a:schemeClr val="tx1"/>
                </a:solidFill>
                <a:latin typeface="微软雅黑" panose="020B0503020204020204" pitchFamily="34" charset="-122"/>
                <a:ea typeface="微软雅黑" panose="020B0503020204020204" pitchFamily="34" charset="-122"/>
              </a:rPr>
              <a:t>归并排序</a:t>
            </a:r>
            <a:endParaRPr lang="zh-CN" altLang="en-US" sz="2800" b="0" dirty="0">
              <a:ln w="11430">
                <a:noFill/>
              </a:ln>
              <a:solidFill>
                <a:schemeClr val="tx1"/>
              </a:solidFill>
              <a:latin typeface="微软雅黑" panose="020B0503020204020204" pitchFamily="34" charset="-122"/>
              <a:ea typeface="微软雅黑" panose="020B0503020204020204" pitchFamily="34" charset="-122"/>
            </a:endParaRPr>
          </a:p>
        </p:txBody>
      </p:sp>
      <p:sp>
        <p:nvSpPr>
          <p:cNvPr id="12" name="Rectangle 7" descr="信纸">
            <a:hlinkClick r:id="" action="ppaction://hlinkshowjump?jump=nextslide"/>
          </p:cNvPr>
          <p:cNvSpPr>
            <a:spLocks noChangeArrowheads="1"/>
          </p:cNvSpPr>
          <p:nvPr/>
        </p:nvSpPr>
        <p:spPr bwMode="auto">
          <a:xfrm>
            <a:off x="191344" y="932454"/>
            <a:ext cx="4357718"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algn="l"/>
            <a:r>
              <a:rPr lang="en-US" altLang="zh-CN" b="0" dirty="0">
                <a:ln w="11430">
                  <a:noFill/>
                </a:ln>
                <a:solidFill>
                  <a:schemeClr val="tx1"/>
                </a:solidFill>
                <a:latin typeface="微软雅黑" panose="020B0503020204020204" pitchFamily="34" charset="-122"/>
                <a:ea typeface="微软雅黑" panose="020B0503020204020204" pitchFamily="34" charset="-122"/>
              </a:rPr>
              <a:t>2.  </a:t>
            </a:r>
            <a:r>
              <a:rPr lang="zh-CN" altLang="en-US" b="0" dirty="0">
                <a:ln w="11430">
                  <a:noFill/>
                </a:ln>
                <a:solidFill>
                  <a:schemeClr val="tx1"/>
                </a:solidFill>
                <a:latin typeface="微软雅黑" panose="020B0503020204020204" pitchFamily="34" charset="-122"/>
                <a:ea typeface="微软雅黑" panose="020B0503020204020204" pitchFamily="34" charset="-122"/>
              </a:rPr>
              <a:t>二路归并排序算法</a:t>
            </a:r>
            <a:endParaRPr lang="zh-CN" altLang="en-US" b="0" dirty="0">
              <a:ln w="11430">
                <a:noFill/>
              </a:ln>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676462" y="2446830"/>
            <a:ext cx="6426637" cy="3340414"/>
          </a:xfrm>
          <a:prstGeom prst="rect">
            <a:avLst/>
          </a:prstGeom>
          <a:noFill/>
          <a:ln w="31750">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58345" y="1556792"/>
            <a:ext cx="4570460" cy="4570460"/>
          </a:xfrm>
          <a:prstGeom prst="rect">
            <a:avLst/>
          </a:prstGeom>
        </p:spPr>
      </p:pic>
    </p:spTree>
  </p:cSld>
  <p:clrMapOvr>
    <a:masterClrMapping/>
  </p:clrMapOvr>
</p:sld>
</file>

<file path=ppt/tags/tag1.xml><?xml version="1.0" encoding="utf-8"?>
<p:tagLst xmlns:p="http://schemas.openxmlformats.org/presentationml/2006/main">
  <p:tag name="COMMONDATA" val="eyJoZGlkIjoiMDY2MjQwNzI0OTM0YTU2NzllMzQyZjJkMjRkOWNhZj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008000"/>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7939</Words>
  <Application>WPS 演示</Application>
  <PresentationFormat>宽屏</PresentationFormat>
  <Paragraphs>1241</Paragraphs>
  <Slides>39</Slides>
  <Notes>5</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39</vt:i4>
      </vt:variant>
    </vt:vector>
  </HeadingPairs>
  <TitlesOfParts>
    <vt:vector size="62" baseType="lpstr">
      <vt:lpstr>Arial</vt:lpstr>
      <vt:lpstr>宋体</vt:lpstr>
      <vt:lpstr>Wingdings</vt:lpstr>
      <vt:lpstr>Times New Roman</vt:lpstr>
      <vt:lpstr>楷体_GB2312</vt:lpstr>
      <vt:lpstr>新宋体</vt:lpstr>
      <vt:lpstr>楷体</vt:lpstr>
      <vt:lpstr>Consolas</vt:lpstr>
      <vt:lpstr>思源黑体 CN Heavy</vt:lpstr>
      <vt:lpstr>黑体</vt:lpstr>
      <vt:lpstr>Wingdings 2</vt:lpstr>
      <vt:lpstr>仿宋</vt:lpstr>
      <vt:lpstr>Symbol</vt:lpstr>
      <vt:lpstr>微软雅黑</vt:lpstr>
      <vt:lpstr>Arial</vt:lpstr>
      <vt:lpstr>Wingdings</vt:lpstr>
      <vt:lpstr>华文中宋</vt:lpstr>
      <vt:lpstr>Calibri</vt:lpstr>
      <vt:lpstr>Wingdings</vt:lpstr>
      <vt:lpstr>Arial Unicode MS</vt:lpstr>
      <vt:lpstr>Symbol</vt:lpstr>
      <vt:lpstr>方正启体简体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lcb; wbh</dc:creator>
  <cp:lastModifiedBy>CC</cp:lastModifiedBy>
  <cp:revision>487</cp:revision>
  <dcterms:created xsi:type="dcterms:W3CDTF">2004-11-02T05:48:00Z</dcterms:created>
  <dcterms:modified xsi:type="dcterms:W3CDTF">2022-06-23T13:59:15Z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6D19EE24E51B44FD9BF9CC507AA8A4D9</vt:lpwstr>
  </property>
  <property fmtid="{D5CDD505-2E9C-101B-9397-08002B2CF9AE}" pid="3" name="KSOProductBuildVer">
    <vt:lpwstr>2052-11.1.0.11830</vt:lpwstr>
  </property>
</Properties>
</file>